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82" r:id="rId3"/>
    <p:sldId id="257" r:id="rId4"/>
    <p:sldId id="280" r:id="rId5"/>
    <p:sldId id="285" r:id="rId6"/>
    <p:sldId id="286" r:id="rId7"/>
    <p:sldId id="335" r:id="rId8"/>
    <p:sldId id="270" r:id="rId9"/>
    <p:sldId id="336" r:id="rId10"/>
    <p:sldId id="289" r:id="rId11"/>
    <p:sldId id="337" r:id="rId12"/>
    <p:sldId id="272" r:id="rId13"/>
    <p:sldId id="279" r:id="rId14"/>
    <p:sldId id="338" r:id="rId15"/>
    <p:sldId id="28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autoAdjust="0"/>
    <p:restoredTop sz="91230" autoAdjust="0"/>
  </p:normalViewPr>
  <p:slideViewPr>
    <p:cSldViewPr snapToGrid="0">
      <p:cViewPr>
        <p:scale>
          <a:sx n="100" d="100"/>
          <a:sy n="100" d="100"/>
        </p:scale>
        <p:origin x="222"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65E4E7-6A7F-46B8-966C-3DA793894FD8}"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50FB0C9D-D80D-4B9F-BEF3-30658D0E37E6}">
      <dgm:prSet/>
      <dgm:spPr/>
      <dgm:t>
        <a:bodyPr/>
        <a:lstStyle/>
        <a:p>
          <a:r>
            <a:rPr lang="en-GB"/>
            <a:t>Think about the minimum information that someone else (from your lab or from any other lab in the world) would need to know about your dataset to be able to work with it without any further inputs from you.</a:t>
          </a:r>
          <a:endParaRPr lang="en-US"/>
        </a:p>
      </dgm:t>
    </dgm:pt>
    <dgm:pt modelId="{A1A3FE1A-A319-4C7A-9DA9-24F12CA7C413}" type="parTrans" cxnId="{BEF2897C-8B99-44E0-B7BE-905A5CAC20C9}">
      <dgm:prSet/>
      <dgm:spPr/>
      <dgm:t>
        <a:bodyPr/>
        <a:lstStyle/>
        <a:p>
          <a:endParaRPr lang="en-US" sz="2800"/>
        </a:p>
      </dgm:t>
    </dgm:pt>
    <dgm:pt modelId="{0493E903-7AE1-4A1E-93DC-D40EB9F647C1}" type="sibTrans" cxnId="{BEF2897C-8B99-44E0-B7BE-905A5CAC20C9}">
      <dgm:prSet/>
      <dgm:spPr/>
      <dgm:t>
        <a:bodyPr/>
        <a:lstStyle/>
        <a:p>
          <a:endParaRPr lang="en-US"/>
        </a:p>
      </dgm:t>
    </dgm:pt>
    <dgm:pt modelId="{762716BF-ADCB-4EB5-ADAC-9B3B7609CAAE}">
      <dgm:prSet/>
      <dgm:spPr/>
      <dgm:t>
        <a:bodyPr/>
        <a:lstStyle/>
        <a:p>
          <a:r>
            <a:rPr lang="en-GB" b="1" dirty="0"/>
            <a:t>Think as a consumer</a:t>
          </a:r>
          <a:r>
            <a:rPr lang="en-GB" dirty="0"/>
            <a:t> about your data not the producer!</a:t>
          </a:r>
          <a:endParaRPr lang="en-US" dirty="0"/>
        </a:p>
      </dgm:t>
    </dgm:pt>
    <dgm:pt modelId="{704A8EBA-5A80-47E4-9B2B-4A7DF8E0563F}" type="parTrans" cxnId="{452A37F5-6845-488C-AF29-AED55884EA01}">
      <dgm:prSet/>
      <dgm:spPr/>
      <dgm:t>
        <a:bodyPr/>
        <a:lstStyle/>
        <a:p>
          <a:endParaRPr lang="en-US" sz="2800"/>
        </a:p>
      </dgm:t>
    </dgm:pt>
    <dgm:pt modelId="{960963C7-9BCA-431F-B69D-5DF0661DE690}" type="sibTrans" cxnId="{452A37F5-6845-488C-AF29-AED55884EA01}">
      <dgm:prSet/>
      <dgm:spPr/>
      <dgm:t>
        <a:bodyPr/>
        <a:lstStyle/>
        <a:p>
          <a:endParaRPr lang="en-US"/>
        </a:p>
      </dgm:t>
    </dgm:pt>
    <dgm:pt modelId="{AC847FEB-9043-4733-96C3-FC6DEB02FEE4}" type="pres">
      <dgm:prSet presAssocID="{CB65E4E7-6A7F-46B8-966C-3DA793894FD8}" presName="root" presStyleCnt="0">
        <dgm:presLayoutVars>
          <dgm:dir/>
          <dgm:resizeHandles val="exact"/>
        </dgm:presLayoutVars>
      </dgm:prSet>
      <dgm:spPr/>
    </dgm:pt>
    <dgm:pt modelId="{22153D76-924F-450E-8FFD-7A6B0A16DCA7}" type="pres">
      <dgm:prSet presAssocID="{50FB0C9D-D80D-4B9F-BEF3-30658D0E37E6}" presName="compNode" presStyleCnt="0"/>
      <dgm:spPr/>
    </dgm:pt>
    <dgm:pt modelId="{0DD16E03-0B99-4A26-B148-E4518BD3559E}" type="pres">
      <dgm:prSet presAssocID="{50FB0C9D-D80D-4B9F-BEF3-30658D0E37E6}" presName="bgRect" presStyleLbl="bgShp" presStyleIdx="0" presStyleCnt="2"/>
      <dgm:spPr/>
    </dgm:pt>
    <dgm:pt modelId="{D0DFA70E-F222-4BC4-B7E4-36AFF9A34801}" type="pres">
      <dgm:prSet presAssocID="{50FB0C9D-D80D-4B9F-BEF3-30658D0E37E6}" presName="iconRect" presStyleLbl="node1" presStyleIdx="0" presStyleCnt="2"/>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6E562753-C4D7-437B-B76E-213E1A7515CD}" type="pres">
      <dgm:prSet presAssocID="{50FB0C9D-D80D-4B9F-BEF3-30658D0E37E6}" presName="spaceRect" presStyleCnt="0"/>
      <dgm:spPr/>
    </dgm:pt>
    <dgm:pt modelId="{045F66BC-0ECF-4FE2-A4D7-4C07B8E1E55C}" type="pres">
      <dgm:prSet presAssocID="{50FB0C9D-D80D-4B9F-BEF3-30658D0E37E6}" presName="parTx" presStyleLbl="revTx" presStyleIdx="0" presStyleCnt="2">
        <dgm:presLayoutVars>
          <dgm:chMax val="0"/>
          <dgm:chPref val="0"/>
        </dgm:presLayoutVars>
      </dgm:prSet>
      <dgm:spPr/>
    </dgm:pt>
    <dgm:pt modelId="{5F2E1DF1-913E-4FDE-B8E9-895C2616089A}" type="pres">
      <dgm:prSet presAssocID="{0493E903-7AE1-4A1E-93DC-D40EB9F647C1}" presName="sibTrans" presStyleCnt="0"/>
      <dgm:spPr/>
    </dgm:pt>
    <dgm:pt modelId="{3031091D-4331-4038-82B6-AE109998F820}" type="pres">
      <dgm:prSet presAssocID="{762716BF-ADCB-4EB5-ADAC-9B3B7609CAAE}" presName="compNode" presStyleCnt="0"/>
      <dgm:spPr/>
    </dgm:pt>
    <dgm:pt modelId="{ADF3AF5F-D1A4-4099-ABE8-34C9EFFCE02D}" type="pres">
      <dgm:prSet presAssocID="{762716BF-ADCB-4EB5-ADAC-9B3B7609CAAE}" presName="bgRect" presStyleLbl="bgShp" presStyleIdx="1" presStyleCnt="2"/>
      <dgm:spPr/>
    </dgm:pt>
    <dgm:pt modelId="{27A70A35-CD15-4278-8C3E-456C6ED59C83}" type="pres">
      <dgm:prSet presAssocID="{762716BF-ADCB-4EB5-ADAC-9B3B7609CAA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vertising"/>
        </a:ext>
      </dgm:extLst>
    </dgm:pt>
    <dgm:pt modelId="{2CF3D176-AFD7-4908-AB7A-2763D5A76DC7}" type="pres">
      <dgm:prSet presAssocID="{762716BF-ADCB-4EB5-ADAC-9B3B7609CAAE}" presName="spaceRect" presStyleCnt="0"/>
      <dgm:spPr/>
    </dgm:pt>
    <dgm:pt modelId="{FD9BC780-3751-4486-A53F-20CDD14159FC}" type="pres">
      <dgm:prSet presAssocID="{762716BF-ADCB-4EB5-ADAC-9B3B7609CAAE}" presName="parTx" presStyleLbl="revTx" presStyleIdx="1" presStyleCnt="2">
        <dgm:presLayoutVars>
          <dgm:chMax val="0"/>
          <dgm:chPref val="0"/>
        </dgm:presLayoutVars>
      </dgm:prSet>
      <dgm:spPr/>
    </dgm:pt>
  </dgm:ptLst>
  <dgm:cxnLst>
    <dgm:cxn modelId="{22BDC816-30DF-447C-BC57-BD8E511223E2}" type="presOf" srcId="{762716BF-ADCB-4EB5-ADAC-9B3B7609CAAE}" destId="{FD9BC780-3751-4486-A53F-20CDD14159FC}" srcOrd="0" destOrd="0" presId="urn:microsoft.com/office/officeart/2018/2/layout/IconVerticalSolidList"/>
    <dgm:cxn modelId="{131F8E5E-AEE5-4003-A6E8-A32A69B61701}" type="presOf" srcId="{50FB0C9D-D80D-4B9F-BEF3-30658D0E37E6}" destId="{045F66BC-0ECF-4FE2-A4D7-4C07B8E1E55C}" srcOrd="0" destOrd="0" presId="urn:microsoft.com/office/officeart/2018/2/layout/IconVerticalSolidList"/>
    <dgm:cxn modelId="{BEF2897C-8B99-44E0-B7BE-905A5CAC20C9}" srcId="{CB65E4E7-6A7F-46B8-966C-3DA793894FD8}" destId="{50FB0C9D-D80D-4B9F-BEF3-30658D0E37E6}" srcOrd="0" destOrd="0" parTransId="{A1A3FE1A-A319-4C7A-9DA9-24F12CA7C413}" sibTransId="{0493E903-7AE1-4A1E-93DC-D40EB9F647C1}"/>
    <dgm:cxn modelId="{0461F580-4439-4027-BCFA-624F053D0782}" type="presOf" srcId="{CB65E4E7-6A7F-46B8-966C-3DA793894FD8}" destId="{AC847FEB-9043-4733-96C3-FC6DEB02FEE4}" srcOrd="0" destOrd="0" presId="urn:microsoft.com/office/officeart/2018/2/layout/IconVerticalSolidList"/>
    <dgm:cxn modelId="{452A37F5-6845-488C-AF29-AED55884EA01}" srcId="{CB65E4E7-6A7F-46B8-966C-3DA793894FD8}" destId="{762716BF-ADCB-4EB5-ADAC-9B3B7609CAAE}" srcOrd="1" destOrd="0" parTransId="{704A8EBA-5A80-47E4-9B2B-4A7DF8E0563F}" sibTransId="{960963C7-9BCA-431F-B69D-5DF0661DE690}"/>
    <dgm:cxn modelId="{1072A6AF-26EB-40DE-92D1-650A86A8CF54}" type="presParOf" srcId="{AC847FEB-9043-4733-96C3-FC6DEB02FEE4}" destId="{22153D76-924F-450E-8FFD-7A6B0A16DCA7}" srcOrd="0" destOrd="0" presId="urn:microsoft.com/office/officeart/2018/2/layout/IconVerticalSolidList"/>
    <dgm:cxn modelId="{3C62C01C-F84C-4B33-8058-CE51B34BEEC8}" type="presParOf" srcId="{22153D76-924F-450E-8FFD-7A6B0A16DCA7}" destId="{0DD16E03-0B99-4A26-B148-E4518BD3559E}" srcOrd="0" destOrd="0" presId="urn:microsoft.com/office/officeart/2018/2/layout/IconVerticalSolidList"/>
    <dgm:cxn modelId="{F00B397F-F4A3-40BB-85C4-E645CBE6915E}" type="presParOf" srcId="{22153D76-924F-450E-8FFD-7A6B0A16DCA7}" destId="{D0DFA70E-F222-4BC4-B7E4-36AFF9A34801}" srcOrd="1" destOrd="0" presId="urn:microsoft.com/office/officeart/2018/2/layout/IconVerticalSolidList"/>
    <dgm:cxn modelId="{D8886585-5423-477F-A0F6-7C30235B2449}" type="presParOf" srcId="{22153D76-924F-450E-8FFD-7A6B0A16DCA7}" destId="{6E562753-C4D7-437B-B76E-213E1A7515CD}" srcOrd="2" destOrd="0" presId="urn:microsoft.com/office/officeart/2018/2/layout/IconVerticalSolidList"/>
    <dgm:cxn modelId="{5E1DE7F9-CF5B-4A5D-A19C-6C47F40716C7}" type="presParOf" srcId="{22153D76-924F-450E-8FFD-7A6B0A16DCA7}" destId="{045F66BC-0ECF-4FE2-A4D7-4C07B8E1E55C}" srcOrd="3" destOrd="0" presId="urn:microsoft.com/office/officeart/2018/2/layout/IconVerticalSolidList"/>
    <dgm:cxn modelId="{E0D0003C-D4E7-4C72-9BA5-4E603A034D42}" type="presParOf" srcId="{AC847FEB-9043-4733-96C3-FC6DEB02FEE4}" destId="{5F2E1DF1-913E-4FDE-B8E9-895C2616089A}" srcOrd="1" destOrd="0" presId="urn:microsoft.com/office/officeart/2018/2/layout/IconVerticalSolidList"/>
    <dgm:cxn modelId="{98A0E0E7-7E3D-4286-A27B-D163265E2C72}" type="presParOf" srcId="{AC847FEB-9043-4733-96C3-FC6DEB02FEE4}" destId="{3031091D-4331-4038-82B6-AE109998F820}" srcOrd="2" destOrd="0" presId="urn:microsoft.com/office/officeart/2018/2/layout/IconVerticalSolidList"/>
    <dgm:cxn modelId="{24CBD8DC-C621-41FA-B7B6-14A638024A57}" type="presParOf" srcId="{3031091D-4331-4038-82B6-AE109998F820}" destId="{ADF3AF5F-D1A4-4099-ABE8-34C9EFFCE02D}" srcOrd="0" destOrd="0" presId="urn:microsoft.com/office/officeart/2018/2/layout/IconVerticalSolidList"/>
    <dgm:cxn modelId="{E0841332-1FED-45C4-B707-378F10FB478E}" type="presParOf" srcId="{3031091D-4331-4038-82B6-AE109998F820}" destId="{27A70A35-CD15-4278-8C3E-456C6ED59C83}" srcOrd="1" destOrd="0" presId="urn:microsoft.com/office/officeart/2018/2/layout/IconVerticalSolidList"/>
    <dgm:cxn modelId="{38CE53AB-473F-4AE0-AAF2-A2DA5744B1CA}" type="presParOf" srcId="{3031091D-4331-4038-82B6-AE109998F820}" destId="{2CF3D176-AFD7-4908-AB7A-2763D5A76DC7}" srcOrd="2" destOrd="0" presId="urn:microsoft.com/office/officeart/2018/2/layout/IconVerticalSolidList"/>
    <dgm:cxn modelId="{4C7863FC-954B-451E-A0DA-DEA7D0223808}" type="presParOf" srcId="{3031091D-4331-4038-82B6-AE109998F820}" destId="{FD9BC780-3751-4486-A53F-20CDD14159F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16E03-0B99-4A26-B148-E4518BD3559E}">
      <dsp:nvSpPr>
        <dsp:cNvPr id="0" name=""/>
        <dsp:cNvSpPr/>
      </dsp:nvSpPr>
      <dsp:spPr>
        <a:xfrm>
          <a:off x="0" y="707288"/>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DFA70E-F222-4BC4-B7E4-36AFF9A34801}">
      <dsp:nvSpPr>
        <dsp:cNvPr id="0" name=""/>
        <dsp:cNvSpPr/>
      </dsp:nvSpPr>
      <dsp:spPr>
        <a:xfrm>
          <a:off x="394993" y="1001085"/>
          <a:ext cx="718169" cy="718169"/>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5F66BC-0ECF-4FE2-A4D7-4C07B8E1E55C}">
      <dsp:nvSpPr>
        <dsp:cNvPr id="0" name=""/>
        <dsp:cNvSpPr/>
      </dsp:nvSpPr>
      <dsp:spPr>
        <a:xfrm>
          <a:off x="1508156" y="707288"/>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1022350">
            <a:lnSpc>
              <a:spcPct val="90000"/>
            </a:lnSpc>
            <a:spcBef>
              <a:spcPct val="0"/>
            </a:spcBef>
            <a:spcAft>
              <a:spcPct val="35000"/>
            </a:spcAft>
            <a:buNone/>
          </a:pPr>
          <a:r>
            <a:rPr lang="en-GB" sz="2300" kern="1200"/>
            <a:t>Think about the minimum information that someone else (from your lab or from any other lab in the world) would need to know about your dataset to be able to work with it without any further inputs from you.</a:t>
          </a:r>
          <a:endParaRPr lang="en-US" sz="2300" kern="1200"/>
        </a:p>
      </dsp:txBody>
      <dsp:txXfrm>
        <a:off x="1508156" y="707288"/>
        <a:ext cx="9007443" cy="1305763"/>
      </dsp:txXfrm>
    </dsp:sp>
    <dsp:sp modelId="{ADF3AF5F-D1A4-4099-ABE8-34C9EFFCE02D}">
      <dsp:nvSpPr>
        <dsp:cNvPr id="0" name=""/>
        <dsp:cNvSpPr/>
      </dsp:nvSpPr>
      <dsp:spPr>
        <a:xfrm>
          <a:off x="0" y="2339492"/>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A70A35-CD15-4278-8C3E-456C6ED59C83}">
      <dsp:nvSpPr>
        <dsp:cNvPr id="0" name=""/>
        <dsp:cNvSpPr/>
      </dsp:nvSpPr>
      <dsp:spPr>
        <a:xfrm>
          <a:off x="394993" y="2633289"/>
          <a:ext cx="718169" cy="7181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BC780-3751-4486-A53F-20CDD14159FC}">
      <dsp:nvSpPr>
        <dsp:cNvPr id="0" name=""/>
        <dsp:cNvSpPr/>
      </dsp:nvSpPr>
      <dsp:spPr>
        <a:xfrm>
          <a:off x="1508156" y="2339492"/>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1022350">
            <a:lnSpc>
              <a:spcPct val="90000"/>
            </a:lnSpc>
            <a:spcBef>
              <a:spcPct val="0"/>
            </a:spcBef>
            <a:spcAft>
              <a:spcPct val="35000"/>
            </a:spcAft>
            <a:buNone/>
          </a:pPr>
          <a:r>
            <a:rPr lang="en-GB" sz="2300" b="1" kern="1200" dirty="0"/>
            <a:t>Think as a consumer</a:t>
          </a:r>
          <a:r>
            <a:rPr lang="en-GB" sz="2300" kern="1200" dirty="0"/>
            <a:t> about your data not the producer!</a:t>
          </a:r>
          <a:endParaRPr lang="en-US" sz="2300" kern="1200" dirty="0"/>
        </a:p>
      </dsp:txBody>
      <dsp:txXfrm>
        <a:off x="1508156" y="2339492"/>
        <a:ext cx="9007443" cy="13057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7F229-43F7-7D47-A634-B37BDFAB7535}" type="datetimeFigureOut">
              <a:rPr lang="en-GB" smtClean="0"/>
              <a:t>19/03/2024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04583-82FC-EB4C-9DD9-0626DE3C6BC2}" type="slidenum">
              <a:rPr lang="en-GB" smtClean="0"/>
              <a:t>‹#›</a:t>
            </a:fld>
            <a:endParaRPr lang="en-GB"/>
          </a:p>
        </p:txBody>
      </p:sp>
    </p:spTree>
    <p:extLst>
      <p:ext uri="{BB962C8B-B14F-4D97-AF65-F5344CB8AC3E}">
        <p14:creationId xmlns:p14="http://schemas.microsoft.com/office/powerpoint/2010/main" val="2097682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go-fair.org/resources/internet-fair-data-services/#:~:text=The%20scalable%20and%20transparent%20'routing,Data%20%26%20Services%20(IFDS).&amp;text=We%20have%20qualified%20these%20in,DATA%2C%20TOOLS%2C%20and%20COMPUT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i.org/10.1016/j.celrep.2019.12.078"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fairsharing.org/collection/MIBBI"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fairsharing.org/standard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Open Sans" panose="020B0606030504020204" pitchFamily="34" charset="0"/>
              </a:rPr>
              <a:t>Metadata are data about data. They play an important role in making your data FAIR. Metadata have to be added continuously to your research data, not just at the beginning or at the end of a project. Metadata can be added manually or automatically, and preferably according to a disciplinary standard. From a FAIR perspective, metadata are more important than your data, because metadata would always be openly available and they link research data and publications in the </a:t>
            </a:r>
            <a:r>
              <a:rPr lang="en-GB" b="1" i="1" u="none" strike="noStrike" dirty="0">
                <a:solidFill>
                  <a:srgbClr val="49BBB4"/>
                </a:solidFill>
                <a:effectLst/>
                <a:latin typeface="Open Sans" panose="020B0606030504020204" pitchFamily="34" charset="0"/>
                <a:hlinkClick r:id="rId3" tooltip="Internet of FAIR Data and Services"/>
              </a:rPr>
              <a:t>Internet of FAIR Data and Services</a:t>
            </a:r>
            <a:r>
              <a:rPr lang="en-GB" b="0" i="0" dirty="0">
                <a:solidFill>
                  <a:srgbClr val="000000"/>
                </a:solidFill>
                <a:effectLst/>
                <a:latin typeface="Open Sans" panose="020B0606030504020204" pitchFamily="34" charset="0"/>
              </a:rPr>
              <a:t>.  </a:t>
            </a:r>
          </a:p>
          <a:p>
            <a:pPr algn="l"/>
            <a:r>
              <a:rPr lang="en-GB" b="0" i="0" dirty="0">
                <a:solidFill>
                  <a:srgbClr val="000000"/>
                </a:solidFill>
                <a:effectLst/>
                <a:latin typeface="Open Sans" panose="020B0606030504020204" pitchFamily="34" charset="0"/>
              </a:rPr>
              <a:t>While data documentation is meant to be read and understood by humans, metadata (which are sometimes a part of the documentation) are primarily meant to be processed by machines.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2</a:t>
            </a:fld>
            <a:endParaRPr lang="en-GB"/>
          </a:p>
        </p:txBody>
      </p:sp>
    </p:spTree>
    <p:extLst>
      <p:ext uri="{BB962C8B-B14F-4D97-AF65-F5344CB8AC3E}">
        <p14:creationId xmlns:p14="http://schemas.microsoft.com/office/powerpoint/2010/main" val="2840789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Scroll to </a:t>
            </a:r>
            <a:r>
              <a:rPr lang="en-GB" b="0" i="1" dirty="0">
                <a:solidFill>
                  <a:srgbClr val="333333"/>
                </a:solidFill>
                <a:effectLst/>
                <a:latin typeface="Ubuntu"/>
              </a:rPr>
              <a:t>Reporting requirement</a:t>
            </a:r>
            <a:r>
              <a:rPr lang="en-GB" b="0" i="0" dirty="0">
                <a:solidFill>
                  <a:srgbClr val="333333"/>
                </a:solidFill>
                <a:effectLst/>
                <a:latin typeface="Ubuntu"/>
              </a:rPr>
              <a:t> and decide which of the points 1-8 are:</a:t>
            </a:r>
          </a:p>
          <a:p>
            <a:pPr algn="l">
              <a:buFont typeface="Arial" panose="020B0604020202020204" pitchFamily="34" charset="0"/>
              <a:buChar char="•"/>
            </a:pPr>
            <a:r>
              <a:rPr lang="en-GB" b="0" i="0" dirty="0">
                <a:solidFill>
                  <a:srgbClr val="333333"/>
                </a:solidFill>
                <a:effectLst/>
                <a:latin typeface="Ubuntu"/>
              </a:rPr>
              <a:t>a) important for understanding and reuse of data</a:t>
            </a:r>
          </a:p>
          <a:p>
            <a:pPr lvl="1" algn="l">
              <a:buFont typeface="Arial" panose="020B0604020202020204" pitchFamily="34" charset="0"/>
              <a:buChar char="•"/>
            </a:pPr>
            <a:r>
              <a:rPr lang="pt-BR" b="0" i="0" dirty="0">
                <a:solidFill>
                  <a:srgbClr val="333333"/>
                </a:solidFill>
                <a:effectLst/>
                <a:latin typeface="Ubuntu"/>
              </a:rPr>
              <a:t>2, 3, 4, 5, 6, 8</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b) important for technical replication</a:t>
            </a:r>
          </a:p>
          <a:p>
            <a:pPr lvl="1" algn="l">
              <a:buFont typeface="Arial" panose="020B0604020202020204" pitchFamily="34" charset="0"/>
              <a:buChar char="•"/>
            </a:pPr>
            <a:r>
              <a:rPr lang="en-GB" b="0" i="0" dirty="0">
                <a:solidFill>
                  <a:srgbClr val="333333"/>
                </a:solidFill>
                <a:effectLst/>
                <a:latin typeface="Ubuntu"/>
              </a:rPr>
              <a:t>2, 3, 7</a:t>
            </a:r>
          </a:p>
          <a:p>
            <a:pPr algn="l">
              <a:buFont typeface="Arial" panose="020B0604020202020204" pitchFamily="34" charset="0"/>
              <a:buChar char="•"/>
            </a:pPr>
            <a:r>
              <a:rPr lang="en-GB" b="0" i="0" dirty="0">
                <a:solidFill>
                  <a:srgbClr val="333333"/>
                </a:solidFill>
                <a:effectLst/>
                <a:latin typeface="Ubuntu"/>
              </a:rPr>
              <a:t>c) could be applied to other experiments in neuroscience</a:t>
            </a:r>
          </a:p>
          <a:p>
            <a:pPr lvl="1" algn="l">
              <a:buFont typeface="Arial" panose="020B0604020202020204" pitchFamily="34" charset="0"/>
              <a:buChar char="•"/>
            </a:pPr>
            <a:r>
              <a:rPr lang="en-GB" b="0" i="0" dirty="0">
                <a:solidFill>
                  <a:srgbClr val="333333"/>
                </a:solidFill>
                <a:effectLst/>
                <a:latin typeface="Ubuntu"/>
              </a:rPr>
              <a:t>1, 2, 3, 4, 5, 6, 8</a:t>
            </a:r>
          </a:p>
          <a:p>
            <a:pPr lvl="0" algn="l">
              <a:buFont typeface="Arial" panose="020B0604020202020204" pitchFamily="34" charset="0"/>
              <a:buNone/>
            </a:pPr>
            <a:endParaRPr lang="en-GB" b="0" i="0" dirty="0">
              <a:solidFill>
                <a:srgbClr val="333333"/>
              </a:solidFill>
              <a:effectLst/>
              <a:latin typeface="Ubuntu"/>
            </a:endParaRPr>
          </a:p>
          <a:p>
            <a:pPr lvl="0" algn="l">
              <a:buFont typeface="Arial" panose="020B0604020202020204" pitchFamily="34" charset="0"/>
              <a:buNone/>
            </a:pPr>
            <a:r>
              <a:rPr lang="en-GB" b="0" i="0" dirty="0">
                <a:solidFill>
                  <a:srgbClr val="333333"/>
                </a:solidFill>
                <a:effectLst/>
                <a:latin typeface="Ubuntu"/>
              </a:rPr>
              <a:t>Structural metadata!!!</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13</a:t>
            </a:fld>
            <a:endParaRPr lang="en-GB"/>
          </a:p>
        </p:txBody>
      </p:sp>
    </p:spTree>
    <p:extLst>
      <p:ext uri="{BB962C8B-B14F-4D97-AF65-F5344CB8AC3E}">
        <p14:creationId xmlns:p14="http://schemas.microsoft.com/office/powerpoint/2010/main" val="2789846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Image metadata</a:t>
            </a:r>
          </a:p>
          <a:p>
            <a:r>
              <a:rPr lang="en-GB" sz="1200" b="0" i="0" kern="1200" dirty="0">
                <a:solidFill>
                  <a:schemeClr val="tx1"/>
                </a:solidFill>
                <a:effectLst/>
                <a:latin typeface="+mn-lt"/>
                <a:ea typeface="+mn-ea"/>
                <a:cs typeface="+mn-cs"/>
              </a:rPr>
              <a:t>Name: OP50 D10Ad_06.czi Image ID: 3485 Owner: Maria Eugenia Goya ORCID: 0000-0002-5031-2470</a:t>
            </a:r>
          </a:p>
          <a:p>
            <a:r>
              <a:rPr lang="en-GB" sz="1200" b="0" i="0" kern="1200" dirty="0">
                <a:solidFill>
                  <a:schemeClr val="tx1"/>
                </a:solidFill>
                <a:effectLst/>
                <a:latin typeface="+mn-lt"/>
                <a:ea typeface="+mn-ea"/>
                <a:cs typeface="+mn-cs"/>
              </a:rPr>
              <a:t>Acquisition Date: 2018-12-12 17:53:55 Import Date: 2020-04-30 22:38:59 Dimensions (XY): 1344 x 1024 Pixels Type: uint16 Pixels Size (XYZ) (µm): 0.16 x 0.16 x 1.00 Z-sections/Timepoints: 56 x 1 Channels: TL DIC, </a:t>
            </a:r>
            <a:r>
              <a:rPr lang="en-GB" sz="1200" b="0" i="0" kern="1200" dirty="0" err="1">
                <a:solidFill>
                  <a:schemeClr val="tx1"/>
                </a:solidFill>
                <a:effectLst/>
                <a:latin typeface="+mn-lt"/>
                <a:ea typeface="+mn-ea"/>
                <a:cs typeface="+mn-cs"/>
              </a:rPr>
              <a:t>TagYFP</a:t>
            </a:r>
            <a:r>
              <a:rPr lang="en-GB" sz="1200" b="0" i="0" kern="1200" dirty="0">
                <a:solidFill>
                  <a:schemeClr val="tx1"/>
                </a:solidFill>
                <a:effectLst/>
                <a:latin typeface="+mn-lt"/>
                <a:ea typeface="+mn-ea"/>
                <a:cs typeface="+mn-cs"/>
              </a:rPr>
              <a:t> ROI Count: 0</a:t>
            </a:r>
          </a:p>
          <a:p>
            <a:r>
              <a:rPr lang="en-GB" sz="1200" b="0" i="0" kern="1200" dirty="0">
                <a:solidFill>
                  <a:schemeClr val="tx1"/>
                </a:solidFill>
                <a:effectLst/>
                <a:latin typeface="+mn-lt"/>
                <a:ea typeface="+mn-ea"/>
                <a:cs typeface="+mn-cs"/>
              </a:rPr>
              <a:t>Tags: time course; day 10; adults; food switching; E. coli OP50; NL5901; C. elegans</a:t>
            </a:r>
          </a:p>
          <a:p>
            <a:r>
              <a:rPr lang="en-GB" sz="1200" b="1" i="0" kern="1200" dirty="0">
                <a:solidFill>
                  <a:schemeClr val="tx1"/>
                </a:solidFill>
                <a:effectLst/>
                <a:latin typeface="+mn-lt"/>
                <a:ea typeface="+mn-ea"/>
                <a:cs typeface="+mn-cs"/>
              </a:rPr>
              <a:t>Dataset metadata</a:t>
            </a:r>
          </a:p>
          <a:p>
            <a:r>
              <a:rPr lang="en-GB" sz="1200" b="0" i="0" kern="1200" dirty="0">
                <a:solidFill>
                  <a:schemeClr val="tx1"/>
                </a:solidFill>
                <a:effectLst/>
                <a:latin typeface="+mn-lt"/>
                <a:ea typeface="+mn-ea"/>
                <a:cs typeface="+mn-cs"/>
              </a:rPr>
              <a:t>Name: Figure2_Figure2B Dataset ID: 263 Owner: Maria Eugenia Goya ORCID: 0000-0002-5031-2470</a:t>
            </a:r>
          </a:p>
          <a:p>
            <a:r>
              <a:rPr lang="en-GB" sz="1200" b="0" i="0" kern="1200" dirty="0">
                <a:solidFill>
                  <a:schemeClr val="tx1"/>
                </a:solidFill>
                <a:effectLst/>
                <a:latin typeface="+mn-lt"/>
                <a:ea typeface="+mn-ea"/>
                <a:cs typeface="+mn-cs"/>
              </a:rPr>
              <a:t>Description: The datasets contains a time course of </a:t>
            </a:r>
            <a:r>
              <a:rPr lang="el-GR" sz="1200" b="0" i="0" kern="1200" dirty="0">
                <a:solidFill>
                  <a:schemeClr val="tx1"/>
                </a:solidFill>
                <a:effectLst/>
                <a:latin typeface="+mn-lt"/>
                <a:ea typeface="+mn-ea"/>
                <a:cs typeface="+mn-cs"/>
              </a:rPr>
              <a:t>α-</a:t>
            </a:r>
            <a:r>
              <a:rPr lang="en-GB" sz="1200" b="0" i="0" kern="1200" dirty="0" err="1">
                <a:solidFill>
                  <a:schemeClr val="tx1"/>
                </a:solidFill>
                <a:effectLst/>
                <a:latin typeface="+mn-lt"/>
                <a:ea typeface="+mn-ea"/>
                <a:cs typeface="+mn-cs"/>
              </a:rPr>
              <a:t>syn</a:t>
            </a:r>
            <a:r>
              <a:rPr lang="en-GB" sz="1200" b="0" i="0" kern="1200" dirty="0">
                <a:solidFill>
                  <a:schemeClr val="tx1"/>
                </a:solidFill>
                <a:effectLst/>
                <a:latin typeface="+mn-lt"/>
                <a:ea typeface="+mn-ea"/>
                <a:cs typeface="+mn-cs"/>
              </a:rPr>
              <a:t> aggregation in NL5901 C. elegans worms after a food switch at the L4 stage:</a:t>
            </a:r>
          </a:p>
          <a:p>
            <a:r>
              <a:rPr lang="en-GB" sz="1200" b="0" i="0" kern="1200" dirty="0">
                <a:solidFill>
                  <a:schemeClr val="tx1"/>
                </a:solidFill>
                <a:effectLst/>
                <a:latin typeface="+mn-lt"/>
                <a:ea typeface="+mn-ea"/>
                <a:cs typeface="+mn-cs"/>
              </a:rPr>
              <a:t>E. coli OP50 to OP50 Day 01 adults Day 03 adults Day 05 adults Day 07 adults Day 10 adults Day 13 adults</a:t>
            </a:r>
          </a:p>
          <a:p>
            <a:r>
              <a:rPr lang="en-GB" sz="1200" b="0" i="0" kern="1200" dirty="0">
                <a:solidFill>
                  <a:schemeClr val="tx1"/>
                </a:solidFill>
                <a:effectLst/>
                <a:latin typeface="+mn-lt"/>
                <a:ea typeface="+mn-ea"/>
                <a:cs typeface="+mn-cs"/>
              </a:rPr>
              <a:t>E. coli OP50 to B. subtilis PXN21 Day 01 adults Day 03 adults Day 05 adults Day 07 adults Day 10 adults Day 13 adults</a:t>
            </a:r>
          </a:p>
          <a:p>
            <a:r>
              <a:rPr lang="en-GB" sz="1200" b="0" i="0" kern="1200" dirty="0">
                <a:solidFill>
                  <a:schemeClr val="tx1"/>
                </a:solidFill>
                <a:effectLst/>
                <a:latin typeface="+mn-lt"/>
                <a:ea typeface="+mn-ea"/>
                <a:cs typeface="+mn-cs"/>
              </a:rPr>
              <a:t>Images were taken at 6 developmental timepoints (D1Ad, D3Ad, D5Ad, D7Ad, D10Ad, D13Ad)</a:t>
            </a:r>
          </a:p>
          <a:p>
            <a:r>
              <a:rPr lang="en-GB" sz="1200" b="0" i="0" kern="1200" dirty="0">
                <a:solidFill>
                  <a:schemeClr val="tx1"/>
                </a:solidFill>
                <a:effectLst/>
                <a:latin typeface="+mn-lt"/>
                <a:ea typeface="+mn-ea"/>
                <a:cs typeface="+mn-cs"/>
              </a:rPr>
              <a:t>* Some images contain more than one nematode.</a:t>
            </a:r>
          </a:p>
          <a:p>
            <a:r>
              <a:rPr lang="en-GB" sz="1200" b="0" i="0" kern="1200" dirty="0">
                <a:solidFill>
                  <a:schemeClr val="tx1"/>
                </a:solidFill>
                <a:effectLst/>
                <a:latin typeface="+mn-lt"/>
                <a:ea typeface="+mn-ea"/>
                <a:cs typeface="+mn-cs"/>
              </a:rPr>
              <a:t>Each image contains ~30 (or more) Z-sections, 1 µmeters apart. The </a:t>
            </a:r>
            <a:r>
              <a:rPr lang="en-GB" sz="1200" b="0" i="0" kern="1200" dirty="0" err="1">
                <a:solidFill>
                  <a:schemeClr val="tx1"/>
                </a:solidFill>
                <a:effectLst/>
                <a:latin typeface="+mn-lt"/>
                <a:ea typeface="+mn-ea"/>
                <a:cs typeface="+mn-cs"/>
              </a:rPr>
              <a:t>TagYFP</a:t>
            </a:r>
            <a:r>
              <a:rPr lang="en-GB" sz="1200" b="0" i="0" kern="1200" dirty="0">
                <a:solidFill>
                  <a:schemeClr val="tx1"/>
                </a:solidFill>
                <a:effectLst/>
                <a:latin typeface="+mn-lt"/>
                <a:ea typeface="+mn-ea"/>
                <a:cs typeface="+mn-cs"/>
              </a:rPr>
              <a:t> channel is used to follow the alpha-synuclein particles. The TL DIC channel is used to image the whole nematode head.</a:t>
            </a:r>
          </a:p>
          <a:p>
            <a:r>
              <a:rPr lang="en-GB" sz="1200" b="0" i="0" kern="1200" dirty="0">
                <a:solidFill>
                  <a:schemeClr val="tx1"/>
                </a:solidFill>
                <a:effectLst/>
                <a:latin typeface="+mn-lt"/>
                <a:ea typeface="+mn-ea"/>
                <a:cs typeface="+mn-cs"/>
              </a:rPr>
              <a:t>These images were used to construct Figure 2B of the Cell Reports paper (</a:t>
            </a:r>
            <a:r>
              <a:rPr lang="en-GB" sz="1200" b="0" i="0" u="none" strike="noStrike" kern="1200" dirty="0">
                <a:solidFill>
                  <a:schemeClr val="tx1"/>
                </a:solidFill>
                <a:effectLst/>
                <a:latin typeface="+mn-lt"/>
                <a:ea typeface="+mn-ea"/>
                <a:cs typeface="+mn-cs"/>
                <a:hlinkClick r:id="rId3"/>
              </a:rPr>
              <a:t>https://doi.org/10.1016/j.celrep.2019.12.078</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Creation date: 2020-04-30 22:16:39</a:t>
            </a:r>
          </a:p>
          <a:p>
            <a:r>
              <a:rPr lang="en-GB" sz="1200" b="0" i="0" kern="1200" dirty="0">
                <a:solidFill>
                  <a:schemeClr val="tx1"/>
                </a:solidFill>
                <a:effectLst/>
                <a:latin typeface="+mn-lt"/>
                <a:ea typeface="+mn-ea"/>
                <a:cs typeface="+mn-cs"/>
              </a:rPr>
              <a:t>Tags: protein aggregation; time course; E. coli OP50 to B. subtilis PXN21; food switching; E. coli OP50; 10.1016/j.celrep.2019.12.078; NL5901; C. elegans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3</a:t>
            </a:fld>
            <a:endParaRPr lang="en-GB"/>
          </a:p>
        </p:txBody>
      </p:sp>
    </p:spTree>
    <p:extLst>
      <p:ext uri="{BB962C8B-B14F-4D97-AF65-F5344CB8AC3E}">
        <p14:creationId xmlns:p14="http://schemas.microsoft.com/office/powerpoint/2010/main" val="202550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details section of the dataset should contain multiple sections:</a:t>
            </a:r>
          </a:p>
          <a:p>
            <a:pPr lvl="1"/>
            <a:r>
              <a:rPr lang="en-GB" sz="1200" b="1" i="0" kern="1200" dirty="0">
                <a:solidFill>
                  <a:schemeClr val="tx1"/>
                </a:solidFill>
                <a:effectLst/>
                <a:latin typeface="+mn-lt"/>
                <a:ea typeface="+mn-ea"/>
                <a:cs typeface="+mn-cs"/>
              </a:rPr>
              <a:t>Dataset content: </a:t>
            </a:r>
            <a:r>
              <a:rPr lang="en-GB" sz="1200" b="0" i="0" kern="1200" dirty="0">
                <a:solidFill>
                  <a:schemeClr val="tx1"/>
                </a:solidFill>
                <a:effectLst/>
                <a:latin typeface="+mn-lt"/>
                <a:ea typeface="+mn-ea"/>
                <a:cs typeface="+mn-cs"/>
              </a:rPr>
              <a:t>Describe what the dataset contains </a:t>
            </a:r>
          </a:p>
          <a:p>
            <a:pPr lvl="1"/>
            <a:r>
              <a:rPr lang="en-GB" sz="1200" b="1" i="0" kern="1200" dirty="0">
                <a:solidFill>
                  <a:schemeClr val="tx1"/>
                </a:solidFill>
                <a:effectLst/>
                <a:latin typeface="+mn-lt"/>
                <a:ea typeface="+mn-ea"/>
                <a:cs typeface="+mn-cs"/>
              </a:rPr>
              <a:t>Aim </a:t>
            </a:r>
            <a:r>
              <a:rPr lang="en-GB" sz="1200" b="0" i="0" kern="1200" dirty="0">
                <a:solidFill>
                  <a:schemeClr val="tx1"/>
                </a:solidFill>
                <a:effectLst/>
                <a:latin typeface="+mn-lt"/>
                <a:ea typeface="+mn-ea"/>
                <a:cs typeface="+mn-cs"/>
              </a:rPr>
              <a:t>Briefly explain the aim of the dataset</a:t>
            </a:r>
          </a:p>
          <a:p>
            <a:pPr lvl="1"/>
            <a:r>
              <a:rPr lang="en-GB" sz="1200" b="1" i="0" kern="1200" dirty="0">
                <a:solidFill>
                  <a:schemeClr val="tx1"/>
                </a:solidFill>
                <a:effectLst/>
                <a:latin typeface="+mn-lt"/>
                <a:ea typeface="+mn-ea"/>
                <a:cs typeface="+mn-cs"/>
              </a:rPr>
              <a:t>Biological material </a:t>
            </a:r>
            <a:r>
              <a:rPr lang="en-GB" sz="1200" b="0" i="0" kern="1200" dirty="0">
                <a:solidFill>
                  <a:schemeClr val="tx1"/>
                </a:solidFill>
                <a:effectLst/>
                <a:latin typeface="+mn-lt"/>
                <a:ea typeface="+mn-ea"/>
                <a:cs typeface="+mn-cs"/>
              </a:rPr>
              <a:t>List which species and strains were used in the dataset (if applicable)</a:t>
            </a:r>
          </a:p>
          <a:p>
            <a:pPr lvl="1"/>
            <a:r>
              <a:rPr lang="en-GB" sz="1200" b="1" i="0" kern="1200" dirty="0">
                <a:solidFill>
                  <a:schemeClr val="tx1"/>
                </a:solidFill>
                <a:effectLst/>
                <a:latin typeface="+mn-lt"/>
                <a:ea typeface="+mn-ea"/>
                <a:cs typeface="+mn-cs"/>
              </a:rPr>
              <a:t>Experimental conditions </a:t>
            </a:r>
            <a:r>
              <a:rPr lang="en-GB" sz="1200" b="0" i="0" kern="1200" dirty="0">
                <a:solidFill>
                  <a:schemeClr val="tx1"/>
                </a:solidFill>
                <a:effectLst/>
                <a:latin typeface="+mn-lt"/>
                <a:ea typeface="+mn-ea"/>
                <a:cs typeface="+mn-cs"/>
              </a:rPr>
              <a:t>List the experimental protocols used to generate the dataset.</a:t>
            </a:r>
          </a:p>
          <a:p>
            <a:pPr lvl="1"/>
            <a:r>
              <a:rPr lang="en-GB" sz="1200" b="1" i="0" kern="1200" dirty="0">
                <a:solidFill>
                  <a:schemeClr val="tx1"/>
                </a:solidFill>
                <a:effectLst/>
                <a:latin typeface="+mn-lt"/>
                <a:ea typeface="+mn-ea"/>
                <a:cs typeface="+mn-cs"/>
              </a:rPr>
              <a:t>Additional Comments </a:t>
            </a:r>
            <a:r>
              <a:rPr lang="en-GB" sz="1200" b="0" i="0" kern="1200" dirty="0">
                <a:solidFill>
                  <a:schemeClr val="tx1"/>
                </a:solidFill>
                <a:effectLst/>
                <a:latin typeface="+mn-lt"/>
                <a:ea typeface="+mn-ea"/>
                <a:cs typeface="+mn-cs"/>
              </a:rPr>
              <a:t>Include any comments you believe are important regarding the experimental conditions used to generate the dataset (if applicable)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DETAILS:</a:t>
            </a:r>
          </a:p>
          <a:p>
            <a:r>
              <a:rPr lang="en-GB" sz="1200" b="0" i="0" kern="1200" dirty="0">
                <a:solidFill>
                  <a:schemeClr val="tx1"/>
                </a:solidFill>
                <a:effectLst/>
                <a:latin typeface="+mn-lt"/>
                <a:ea typeface="+mn-ea"/>
                <a:cs typeface="+mn-cs"/>
              </a:rPr>
              <a:t>When describing the image:</a:t>
            </a:r>
            <a:r>
              <a:rPr lang="en-GB" sz="1200" b="1" i="0" kern="1200" dirty="0">
                <a:solidFill>
                  <a:schemeClr val="tx1"/>
                </a:solidFill>
                <a:effectLst/>
                <a:latin typeface="+mn-lt"/>
                <a:ea typeface="+mn-ea"/>
                <a:cs typeface="+mn-cs"/>
              </a:rPr>
              <a:t> </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Information that should be added to help make sense of the pixel information but are NOT usually saved in the files:</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Type of sample (e.g.: cell line, organism, etc)</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this is different from what was explained for the entire dataset, then also include: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Element used to hold the sample (e.g.: slide / dish, glass vs. plastic, coating, etc)</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Sample preparation (e.g.: live, fixation method, etc)</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Type of </a:t>
            </a:r>
            <a:r>
              <a:rPr lang="en-GB" sz="1200" b="0" i="0" kern="1200" dirty="0" err="1">
                <a:solidFill>
                  <a:schemeClr val="tx1"/>
                </a:solidFill>
                <a:effectLst/>
                <a:latin typeface="+mn-lt"/>
                <a:ea typeface="+mn-ea"/>
                <a:cs typeface="+mn-cs"/>
              </a:rPr>
              <a:t>labeling</a:t>
            </a:r>
            <a:r>
              <a:rPr lang="en-GB" sz="1200" b="0" i="0" kern="1200" dirty="0">
                <a:solidFill>
                  <a:schemeClr val="tx1"/>
                </a:solidFill>
                <a:effectLst/>
                <a:latin typeface="+mn-lt"/>
                <a:ea typeface="+mn-ea"/>
                <a:cs typeface="+mn-cs"/>
              </a:rPr>
              <a:t> (e.g.: fluorescent protein, dyes, antibodies, etc)</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Describe </a:t>
            </a:r>
            <a:r>
              <a:rPr lang="en-GB" sz="1200" b="0" i="0" kern="1200" dirty="0" err="1">
                <a:solidFill>
                  <a:schemeClr val="tx1"/>
                </a:solidFill>
                <a:effectLst/>
                <a:latin typeface="+mn-lt"/>
                <a:ea typeface="+mn-ea"/>
                <a:cs typeface="+mn-cs"/>
              </a:rPr>
              <a:t>labeling</a:t>
            </a:r>
            <a:r>
              <a:rPr lang="en-GB" sz="1200" b="0" i="0" kern="1200" dirty="0">
                <a:solidFill>
                  <a:schemeClr val="tx1"/>
                </a:solidFill>
                <a:effectLst/>
                <a:latin typeface="+mn-lt"/>
                <a:ea typeface="+mn-ea"/>
                <a:cs typeface="+mn-cs"/>
              </a:rPr>
              <a:t> protocols (e.g.: blocking, incubation times, concentrations, transfections, etc)</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Otherwise, you could also point the reader to the section of the manuscript were this is described.</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Include any additional information you believe is important regarding the experimental conditions used to generate the image.</a:t>
            </a:r>
          </a:p>
          <a:p>
            <a:endParaRPr lang="en-GB" dirty="0"/>
          </a:p>
          <a:p>
            <a:r>
              <a:rPr lang="en-GB" dirty="0"/>
              <a:t>TAGS:</a:t>
            </a:r>
          </a:p>
          <a:p>
            <a:r>
              <a:rPr lang="en-GB" sz="1200" b="0" i="0" kern="1200" dirty="0">
                <a:solidFill>
                  <a:schemeClr val="tx1"/>
                </a:solidFill>
                <a:effectLst/>
                <a:latin typeface="+mn-lt"/>
                <a:ea typeface="+mn-ea"/>
                <a:cs typeface="+mn-cs"/>
              </a:rPr>
              <a:t>When deciding which tags to include: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You can include all the proper tags that were already used when describing the dataset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experimenters that acquired the image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date the image was taken</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organisms and strains (if applicable)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DOI of the publication (if it is the same as in the dataset description, this becomes optional)</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Consider including information on which figures / tables were generated using this image</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4</a:t>
            </a:fld>
            <a:endParaRPr lang="en-GB"/>
          </a:p>
        </p:txBody>
      </p:sp>
    </p:spTree>
    <p:extLst>
      <p:ext uri="{BB962C8B-B14F-4D97-AF65-F5344CB8AC3E}">
        <p14:creationId xmlns:p14="http://schemas.microsoft.com/office/powerpoint/2010/main" val="2888819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5</a:t>
            </a:fld>
            <a:endParaRPr lang="en-GB"/>
          </a:p>
        </p:txBody>
      </p:sp>
    </p:spTree>
    <p:extLst>
      <p:ext uri="{BB962C8B-B14F-4D97-AF65-F5344CB8AC3E}">
        <p14:creationId xmlns:p14="http://schemas.microsoft.com/office/powerpoint/2010/main" val="1006465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1" dirty="0">
                <a:solidFill>
                  <a:srgbClr val="000000"/>
                </a:solidFill>
                <a:effectLst/>
                <a:latin typeface="Open Sans" panose="020B0606030504020204" pitchFamily="34" charset="0"/>
              </a:rPr>
              <a:t>Administrative metadata </a:t>
            </a:r>
            <a:r>
              <a:rPr lang="en-GB" b="0" i="0" dirty="0">
                <a:solidFill>
                  <a:srgbClr val="000000"/>
                </a:solidFill>
                <a:effectLst/>
                <a:latin typeface="Open Sans" panose="020B0606030504020204" pitchFamily="34" charset="0"/>
              </a:rPr>
              <a:t>are data about a project or resource that are relevant for managing it; for example, project/ resource owner, principal investigator, project collaborators, funder, project period, etc. They are usually assigned to the data, before you collect or create them.  </a:t>
            </a:r>
          </a:p>
          <a:p>
            <a:pPr algn="l">
              <a:buFont typeface="Arial" panose="020B0604020202020204" pitchFamily="34" charset="0"/>
              <a:buNone/>
            </a:pPr>
            <a:endParaRPr lang="en-GB" b="0" i="0" dirty="0">
              <a:solidFill>
                <a:srgbClr val="000000"/>
              </a:solidFill>
              <a:effectLst/>
              <a:latin typeface="Open Sans" panose="020B0606030504020204" pitchFamily="34" charset="0"/>
            </a:endParaRPr>
          </a:p>
          <a:p>
            <a:pPr algn="l">
              <a:buFont typeface="Arial" panose="020B0604020202020204" pitchFamily="34" charset="0"/>
              <a:buChar char="•"/>
            </a:pPr>
            <a:r>
              <a:rPr lang="en-GB" b="0" i="1" dirty="0">
                <a:solidFill>
                  <a:srgbClr val="000000"/>
                </a:solidFill>
                <a:effectLst/>
                <a:latin typeface="Open Sans" panose="020B0606030504020204" pitchFamily="34" charset="0"/>
              </a:rPr>
              <a:t>Descriptive or citation metadata</a:t>
            </a:r>
            <a:r>
              <a:rPr lang="en-GB" b="0" i="0" dirty="0">
                <a:solidFill>
                  <a:srgbClr val="000000"/>
                </a:solidFill>
                <a:effectLst/>
                <a:latin typeface="Open Sans" panose="020B0606030504020204" pitchFamily="34" charset="0"/>
              </a:rPr>
              <a:t> are data about a dataset or resource that allow people to discover and identify it; for example, authors, title, abstract, keywords, persistent identifier, related publications, etc.  </a:t>
            </a:r>
          </a:p>
          <a:p>
            <a:pPr algn="l">
              <a:buFont typeface="Arial" panose="020B0604020202020204" pitchFamily="34" charset="0"/>
              <a:buNone/>
            </a:pPr>
            <a:endParaRPr lang="en-GB" b="0" i="0" dirty="0">
              <a:solidFill>
                <a:srgbClr val="000000"/>
              </a:solidFill>
              <a:effectLst/>
              <a:latin typeface="Open Sans" panose="020B0606030504020204" pitchFamily="34" charset="0"/>
            </a:endParaRPr>
          </a:p>
          <a:p>
            <a:pPr algn="l">
              <a:buFont typeface="Arial" panose="020B0604020202020204" pitchFamily="34" charset="0"/>
              <a:buChar char="•"/>
            </a:pPr>
            <a:r>
              <a:rPr lang="en-GB" b="0" i="1" dirty="0">
                <a:solidFill>
                  <a:srgbClr val="000000"/>
                </a:solidFill>
                <a:effectLst/>
                <a:latin typeface="Open Sans" panose="020B0606030504020204" pitchFamily="34" charset="0"/>
              </a:rPr>
              <a:t>Structural metadata </a:t>
            </a:r>
            <a:r>
              <a:rPr lang="en-GB" b="0" i="0" dirty="0">
                <a:solidFill>
                  <a:srgbClr val="000000"/>
                </a:solidFill>
                <a:effectLst/>
                <a:latin typeface="Open Sans" panose="020B0606030504020204" pitchFamily="34" charset="0"/>
              </a:rPr>
              <a:t>are data about how a dataset or resource came about, but also how it is internally structured. Structural metadata describe, for example, the unit of analysis, collection method, sampling procedure, sample size, categories, variables, etc. Structural metadata have to be gathered by the researchers according to best practice in their research community and will be published together with the data. Descriptive and structural metadata should be added continuously throughout the project.</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8</a:t>
            </a:fld>
            <a:endParaRPr lang="en-GB"/>
          </a:p>
        </p:txBody>
      </p:sp>
    </p:spTree>
    <p:extLst>
      <p:ext uri="{BB962C8B-B14F-4D97-AF65-F5344CB8AC3E}">
        <p14:creationId xmlns:p14="http://schemas.microsoft.com/office/powerpoint/2010/main" val="750833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What can you do if there are no metadata standards defined for your data / field of research?</a:t>
            </a:r>
          </a:p>
          <a:p>
            <a:r>
              <a:rPr lang="en-GB" sz="1200" b="0" i="0" kern="1200" dirty="0">
                <a:solidFill>
                  <a:schemeClr val="tx1"/>
                </a:solidFill>
                <a:effectLst/>
                <a:latin typeface="+mn-lt"/>
                <a:ea typeface="+mn-ea"/>
                <a:cs typeface="+mn-cs"/>
              </a:rPr>
              <a:t>Think about the minimum information that someone else (from your lab or from any other lab in the world) would need to know about your dataset to be able to work with it without any further inputs from you.</a:t>
            </a:r>
          </a:p>
          <a:p>
            <a:r>
              <a:rPr lang="en-GB" sz="1200" b="1" i="0" kern="1200" dirty="0">
                <a:solidFill>
                  <a:schemeClr val="tx1"/>
                </a:solidFill>
                <a:effectLst/>
                <a:latin typeface="+mn-lt"/>
                <a:ea typeface="+mn-ea"/>
                <a:cs typeface="+mn-cs"/>
              </a:rPr>
              <a:t>Think as a consumer</a:t>
            </a:r>
            <a:r>
              <a:rPr lang="en-GB" sz="1200" b="0" i="0" kern="1200" dirty="0">
                <a:solidFill>
                  <a:schemeClr val="tx1"/>
                </a:solidFill>
                <a:effectLst/>
                <a:latin typeface="+mn-lt"/>
                <a:ea typeface="+mn-ea"/>
                <a:cs typeface="+mn-cs"/>
              </a:rPr>
              <a:t> of your data not the producer!</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9</a:t>
            </a:fld>
            <a:endParaRPr lang="en-GB"/>
          </a:p>
        </p:txBody>
      </p:sp>
    </p:spTree>
    <p:extLst>
      <p:ext uri="{BB962C8B-B14F-4D97-AF65-F5344CB8AC3E}">
        <p14:creationId xmlns:p14="http://schemas.microsoft.com/office/powerpoint/2010/main" val="2346702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0510F15-7DC5-429B-B58F-1D1584988298}" type="slidenum">
              <a:rPr lang="en-GB" smtClean="0"/>
              <a:t>10</a:t>
            </a:fld>
            <a:endParaRPr lang="en-GB"/>
          </a:p>
        </p:txBody>
      </p:sp>
    </p:spTree>
    <p:extLst>
      <p:ext uri="{BB962C8B-B14F-4D97-AF65-F5344CB8AC3E}">
        <p14:creationId xmlns:p14="http://schemas.microsoft.com/office/powerpoint/2010/main" val="206903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Some typical elements are:</a:t>
            </a:r>
          </a:p>
          <a:p>
            <a:pPr algn="l">
              <a:buFont typeface="Arial" panose="020B0604020202020204" pitchFamily="34" charset="0"/>
              <a:buChar char="•"/>
            </a:pPr>
            <a:r>
              <a:rPr lang="en-GB" b="0" i="0" dirty="0">
                <a:solidFill>
                  <a:srgbClr val="333333"/>
                </a:solidFill>
                <a:effectLst/>
                <a:latin typeface="Ubuntu"/>
              </a:rPr>
              <a:t>biological material, e.g. Species, Genotypes, Tissue type, Age, Health conditions</a:t>
            </a:r>
          </a:p>
          <a:p>
            <a:pPr algn="l">
              <a:buFont typeface="Arial" panose="020B0604020202020204" pitchFamily="34" charset="0"/>
              <a:buChar char="•"/>
            </a:pPr>
            <a:r>
              <a:rPr lang="en-GB" b="0" i="0" dirty="0">
                <a:solidFill>
                  <a:srgbClr val="333333"/>
                </a:solidFill>
                <a:effectLst/>
                <a:latin typeface="Ubuntu"/>
              </a:rPr>
              <a:t>biological context, e.g. </a:t>
            </a:r>
            <a:r>
              <a:rPr lang="en-GB" b="0" i="0" dirty="0" err="1">
                <a:solidFill>
                  <a:srgbClr val="333333"/>
                </a:solidFill>
                <a:effectLst/>
                <a:latin typeface="Ubuntu"/>
              </a:rPr>
              <a:t>speciment</a:t>
            </a:r>
            <a:r>
              <a:rPr lang="en-GB" b="0" i="0" dirty="0">
                <a:solidFill>
                  <a:srgbClr val="333333"/>
                </a:solidFill>
                <a:effectLst/>
                <a:latin typeface="Ubuntu"/>
              </a:rPr>
              <a:t> growth, entrainment, samples preparation</a:t>
            </a:r>
          </a:p>
          <a:p>
            <a:pPr algn="l">
              <a:buFont typeface="Arial" panose="020B0604020202020204" pitchFamily="34" charset="0"/>
              <a:buChar char="•"/>
            </a:pPr>
            <a:r>
              <a:rPr lang="en-GB" b="0" i="0" dirty="0">
                <a:solidFill>
                  <a:srgbClr val="333333"/>
                </a:solidFill>
                <a:effectLst/>
                <a:latin typeface="Ubuntu"/>
              </a:rPr>
              <a:t>experimental factors and conditions, e.g. drug treatments, stress factors</a:t>
            </a:r>
          </a:p>
          <a:p>
            <a:pPr algn="l">
              <a:buFont typeface="Arial" panose="020B0604020202020204" pitchFamily="34" charset="0"/>
              <a:buChar char="•"/>
            </a:pPr>
            <a:r>
              <a:rPr lang="en-GB" b="0" i="0" dirty="0">
                <a:solidFill>
                  <a:srgbClr val="333333"/>
                </a:solidFill>
                <a:effectLst/>
                <a:latin typeface="Ubuntu"/>
              </a:rPr>
              <a:t>specifics of data acquisition</a:t>
            </a:r>
          </a:p>
          <a:p>
            <a:pPr algn="l">
              <a:buFont typeface="Arial" panose="020B0604020202020204" pitchFamily="34" charset="0"/>
              <a:buChar char="•"/>
            </a:pPr>
            <a:r>
              <a:rPr lang="en-GB" b="0" i="0" dirty="0">
                <a:solidFill>
                  <a:srgbClr val="333333"/>
                </a:solidFill>
                <a:effectLst/>
                <a:latin typeface="Ubuntu"/>
              </a:rPr>
              <a:t>specifics of data processing and analysis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11</a:t>
            </a:fld>
            <a:endParaRPr lang="en-GB"/>
          </a:p>
        </p:txBody>
      </p:sp>
    </p:spTree>
    <p:extLst>
      <p:ext uri="{BB962C8B-B14F-4D97-AF65-F5344CB8AC3E}">
        <p14:creationId xmlns:p14="http://schemas.microsoft.com/office/powerpoint/2010/main" val="3397246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Ubuntu"/>
              </a:rPr>
              <a:t>The minimum information standard is a set of guidelines for reporting data derived by relevant methods in biosciences. If followed, it ensures that the data can be easily verified, analysed and clearly interpreted by the wider scientific community. Keeping with these recommendations also facilitates the foundation of structuralized databases, public repositories and development of data analysis tools. Individual minimum information standards are brought by the communities of cross-disciplinary specialists focused on issues of the specific method used in experimental biology.</a:t>
            </a:r>
          </a:p>
          <a:p>
            <a:endParaRPr lang="en-GB" b="0" i="0" dirty="0">
              <a:solidFill>
                <a:srgbClr val="333333"/>
              </a:solidFill>
              <a:effectLst/>
              <a:latin typeface="Ubuntu"/>
            </a:endParaRPr>
          </a:p>
          <a:p>
            <a:pPr algn="l"/>
            <a:r>
              <a:rPr lang="en-GB" b="0" i="0" dirty="0">
                <a:solidFill>
                  <a:srgbClr val="333333"/>
                </a:solidFill>
                <a:effectLst/>
                <a:latin typeface="Ubuntu"/>
              </a:rPr>
              <a:t>Minimum Information for Biological and Biomedical Investigations </a:t>
            </a:r>
            <a:r>
              <a:rPr lang="en-GB" b="0" i="0" u="none" strike="noStrike" dirty="0">
                <a:solidFill>
                  <a:srgbClr val="196EBD"/>
                </a:solidFill>
                <a:effectLst/>
                <a:latin typeface="Ubuntu"/>
                <a:hlinkClick r:id="rId3"/>
              </a:rPr>
              <a:t>(MIBBI)</a:t>
            </a:r>
            <a:r>
              <a:rPr lang="en-GB" b="0" i="0" dirty="0">
                <a:solidFill>
                  <a:srgbClr val="333333"/>
                </a:solidFill>
                <a:effectLst/>
                <a:latin typeface="Ubuntu"/>
              </a:rPr>
              <a:t> is the collection of the most known standards.</a:t>
            </a:r>
          </a:p>
          <a:p>
            <a:pPr algn="l"/>
            <a:endParaRPr lang="en-GB" b="0" i="0" u="none" strike="noStrike" dirty="0">
              <a:solidFill>
                <a:srgbClr val="196EBD"/>
              </a:solidFill>
              <a:effectLst/>
              <a:latin typeface="Ubuntu"/>
              <a:hlinkClick r:id="rId4"/>
            </a:endParaRPr>
          </a:p>
          <a:p>
            <a:pPr algn="l"/>
            <a:r>
              <a:rPr lang="en-GB" b="0" i="0" u="none" strike="noStrike" dirty="0" err="1">
                <a:solidFill>
                  <a:srgbClr val="196EBD"/>
                </a:solidFill>
                <a:effectLst/>
                <a:latin typeface="Ubuntu"/>
                <a:hlinkClick r:id="rId4"/>
              </a:rPr>
              <a:t>FAIRSharing</a:t>
            </a:r>
            <a:r>
              <a:rPr lang="en-GB" b="0" i="0" dirty="0">
                <a:solidFill>
                  <a:srgbClr val="333333"/>
                </a:solidFill>
                <a:effectLst/>
                <a:latin typeface="Ubuntu"/>
              </a:rPr>
              <a:t> offers excellent search service for finding standards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12</a:t>
            </a:fld>
            <a:endParaRPr lang="en-GB"/>
          </a:p>
        </p:txBody>
      </p:sp>
    </p:spTree>
    <p:extLst>
      <p:ext uri="{BB962C8B-B14F-4D97-AF65-F5344CB8AC3E}">
        <p14:creationId xmlns:p14="http://schemas.microsoft.com/office/powerpoint/2010/main" val="6168829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30D4-0C36-4BFB-BAF2-725D48E554DD}"/>
              </a:ext>
            </a:extLst>
          </p:cNvPr>
          <p:cNvSpPr>
            <a:spLocks noGrp="1"/>
          </p:cNvSpPr>
          <p:nvPr>
            <p:ph type="ctrTitle"/>
          </p:nvPr>
        </p:nvSpPr>
        <p:spPr>
          <a:xfrm>
            <a:off x="1524000" y="1122363"/>
            <a:ext cx="9144000" cy="2387600"/>
          </a:xfrm>
        </p:spPr>
        <p:txBody>
          <a:bodyPr anchor="b"/>
          <a:lstStyle>
            <a:lvl1pPr algn="ctr">
              <a:defRPr sz="6000">
                <a:solidFill>
                  <a:srgbClr val="0070C0"/>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371F8D2-6385-43A9-BA0E-8F767753C1E8}"/>
              </a:ext>
            </a:extLst>
          </p:cNvPr>
          <p:cNvSpPr>
            <a:spLocks noGrp="1"/>
          </p:cNvSpPr>
          <p:nvPr>
            <p:ph type="subTitle" idx="1"/>
          </p:nvPr>
        </p:nvSpPr>
        <p:spPr>
          <a:xfrm>
            <a:off x="1524000" y="3602038"/>
            <a:ext cx="9144000" cy="1655762"/>
          </a:xfrm>
        </p:spPr>
        <p:txBody>
          <a:bodyPr/>
          <a:lstStyle>
            <a:lvl1pPr marL="0" indent="0" algn="ctr">
              <a:buNone/>
              <a:defRPr sz="2400">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3DD78A-9797-4BC6-96D1-EFFF7257ECE7}"/>
              </a:ext>
            </a:extLst>
          </p:cNvPr>
          <p:cNvSpPr>
            <a:spLocks noGrp="1"/>
          </p:cNvSpPr>
          <p:nvPr>
            <p:ph type="dt" sz="half" idx="10"/>
          </p:nvPr>
        </p:nvSpPr>
        <p:spPr/>
        <p:txBody>
          <a:bodyPr/>
          <a:lstStyle>
            <a:lvl1pPr>
              <a:defRPr>
                <a:solidFill>
                  <a:srgbClr val="0070C0"/>
                </a:solidFill>
              </a:defRPr>
            </a:lvl1pPr>
          </a:lstStyle>
          <a:p>
            <a:fld id="{5913FB77-D8DB-4AB9-8EA5-EE8C3B57A5E1}" type="datetimeFigureOut">
              <a:rPr lang="en-GB" smtClean="0"/>
              <a:pPr/>
              <a:t>19/03/2024</a:t>
            </a:fld>
            <a:endParaRPr lang="en-GB"/>
          </a:p>
        </p:txBody>
      </p:sp>
      <p:sp>
        <p:nvSpPr>
          <p:cNvPr id="5" name="Footer Placeholder 4">
            <a:extLst>
              <a:ext uri="{FF2B5EF4-FFF2-40B4-BE49-F238E27FC236}">
                <a16:creationId xmlns:a16="http://schemas.microsoft.com/office/drawing/2014/main" id="{59E9ECC2-94C6-448C-85BF-A008EA52A2F5}"/>
              </a:ext>
            </a:extLst>
          </p:cNvPr>
          <p:cNvSpPr>
            <a:spLocks noGrp="1"/>
          </p:cNvSpPr>
          <p:nvPr>
            <p:ph type="ftr" sz="quarter" idx="11"/>
          </p:nvPr>
        </p:nvSpPr>
        <p:spPr/>
        <p:txBody>
          <a:bodyPr/>
          <a:lstStyle>
            <a:lvl1pPr>
              <a:defRPr>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10ABBEB8-7214-41EC-9FEA-4687A94CBDFA}"/>
              </a:ext>
            </a:extLst>
          </p:cNvPr>
          <p:cNvSpPr>
            <a:spLocks noGrp="1"/>
          </p:cNvSpPr>
          <p:nvPr>
            <p:ph type="sldNum" sz="quarter" idx="12"/>
          </p:nvPr>
        </p:nvSpPr>
        <p:spPr/>
        <p:txBody>
          <a:bodyPr/>
          <a:lstStyle>
            <a:lvl1pPr>
              <a:defRPr>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2290A3AF-536E-8641-AFE5-11A481CBD9CD}"/>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50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1C18-9981-4FD9-A045-4CAF34B153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F433DE0-F6C2-427D-AA74-4CBD02C72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1744B3-2B8C-4870-BBEB-2B62428B6DA5}"/>
              </a:ext>
            </a:extLst>
          </p:cNvPr>
          <p:cNvSpPr>
            <a:spLocks noGrp="1"/>
          </p:cNvSpPr>
          <p:nvPr>
            <p:ph type="dt" sz="half" idx="10"/>
          </p:nvPr>
        </p:nvSpPr>
        <p:spPr/>
        <p:txBody>
          <a:bodyPr/>
          <a:lstStyle/>
          <a:p>
            <a:fld id="{5913FB77-D8DB-4AB9-8EA5-EE8C3B57A5E1}" type="datetimeFigureOut">
              <a:rPr lang="en-GB" smtClean="0"/>
              <a:t>19/03/2024</a:t>
            </a:fld>
            <a:endParaRPr lang="en-GB"/>
          </a:p>
        </p:txBody>
      </p:sp>
      <p:sp>
        <p:nvSpPr>
          <p:cNvPr id="5" name="Footer Placeholder 4">
            <a:extLst>
              <a:ext uri="{FF2B5EF4-FFF2-40B4-BE49-F238E27FC236}">
                <a16:creationId xmlns:a16="http://schemas.microsoft.com/office/drawing/2014/main" id="{A660C58E-3365-499C-9347-84EBF50C18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B1E9AE-A98C-442F-A5EB-F48C07B10CC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66601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48275-1B47-40CA-8660-644781B2C4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3994C31-1905-41F4-B793-A3FAFA9E5B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1FE96-C409-4EA7-8AA8-492FB239FD73}"/>
              </a:ext>
            </a:extLst>
          </p:cNvPr>
          <p:cNvSpPr>
            <a:spLocks noGrp="1"/>
          </p:cNvSpPr>
          <p:nvPr>
            <p:ph type="dt" sz="half" idx="10"/>
          </p:nvPr>
        </p:nvSpPr>
        <p:spPr/>
        <p:txBody>
          <a:bodyPr/>
          <a:lstStyle/>
          <a:p>
            <a:fld id="{5913FB77-D8DB-4AB9-8EA5-EE8C3B57A5E1}" type="datetimeFigureOut">
              <a:rPr lang="en-GB" smtClean="0"/>
              <a:t>19/03/2024</a:t>
            </a:fld>
            <a:endParaRPr lang="en-GB"/>
          </a:p>
        </p:txBody>
      </p:sp>
      <p:sp>
        <p:nvSpPr>
          <p:cNvPr id="5" name="Footer Placeholder 4">
            <a:extLst>
              <a:ext uri="{FF2B5EF4-FFF2-40B4-BE49-F238E27FC236}">
                <a16:creationId xmlns:a16="http://schemas.microsoft.com/office/drawing/2014/main" id="{3FD1B5C9-1BCA-4813-A293-95870B488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4AD43C-957C-4850-A82A-EEDA653619B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287699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8F71-8E35-46CC-9B95-E847E2EEFC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3E57E1-4D76-4BA6-B235-F4D8D2459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D25748-DC14-491C-8CF7-4C864FEEAAB1}"/>
              </a:ext>
            </a:extLst>
          </p:cNvPr>
          <p:cNvSpPr>
            <a:spLocks noGrp="1"/>
          </p:cNvSpPr>
          <p:nvPr>
            <p:ph type="dt" sz="half" idx="10"/>
          </p:nvPr>
        </p:nvSpPr>
        <p:spPr/>
        <p:txBody>
          <a:bodyPr/>
          <a:lstStyle/>
          <a:p>
            <a:fld id="{5913FB77-D8DB-4AB9-8EA5-EE8C3B57A5E1}" type="datetimeFigureOut">
              <a:rPr lang="en-GB" smtClean="0"/>
              <a:t>19/03/2024</a:t>
            </a:fld>
            <a:endParaRPr lang="en-GB"/>
          </a:p>
        </p:txBody>
      </p:sp>
      <p:sp>
        <p:nvSpPr>
          <p:cNvPr id="5" name="Footer Placeholder 4">
            <a:extLst>
              <a:ext uri="{FF2B5EF4-FFF2-40B4-BE49-F238E27FC236}">
                <a16:creationId xmlns:a16="http://schemas.microsoft.com/office/drawing/2014/main" id="{A9162EFD-DD11-45E8-8AB0-D31F83E408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8464E4-DFC8-44DB-AB71-2DA48A701FA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45449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55D9-1AB5-4884-AE41-3F5855B33B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B578D9-6D64-4FF4-A07A-DBC2D9CAA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FE4EA8-E3B0-4EF4-8AB0-FE79110B047D}"/>
              </a:ext>
            </a:extLst>
          </p:cNvPr>
          <p:cNvSpPr>
            <a:spLocks noGrp="1"/>
          </p:cNvSpPr>
          <p:nvPr>
            <p:ph type="dt" sz="half" idx="10"/>
          </p:nvPr>
        </p:nvSpPr>
        <p:spPr/>
        <p:txBody>
          <a:bodyPr/>
          <a:lstStyle/>
          <a:p>
            <a:fld id="{5913FB77-D8DB-4AB9-8EA5-EE8C3B57A5E1}" type="datetimeFigureOut">
              <a:rPr lang="en-GB" smtClean="0"/>
              <a:t>19/03/2024</a:t>
            </a:fld>
            <a:endParaRPr lang="en-GB"/>
          </a:p>
        </p:txBody>
      </p:sp>
      <p:sp>
        <p:nvSpPr>
          <p:cNvPr id="5" name="Footer Placeholder 4">
            <a:extLst>
              <a:ext uri="{FF2B5EF4-FFF2-40B4-BE49-F238E27FC236}">
                <a16:creationId xmlns:a16="http://schemas.microsoft.com/office/drawing/2014/main" id="{1AFD026C-261F-479D-BC0D-64316A5C4B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3A6FA4-623D-4762-977F-9E0591AEA04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53086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F0BE-DBA0-4E80-B324-BD541F0514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5F6D3B-4C54-438F-BA2E-2F12CE5039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EDABDC-4911-49C4-8369-813FE6A5D5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FEA388-FACC-4601-8717-5D48DCFD317B}"/>
              </a:ext>
            </a:extLst>
          </p:cNvPr>
          <p:cNvSpPr>
            <a:spLocks noGrp="1"/>
          </p:cNvSpPr>
          <p:nvPr>
            <p:ph type="dt" sz="half" idx="10"/>
          </p:nvPr>
        </p:nvSpPr>
        <p:spPr/>
        <p:txBody>
          <a:bodyPr/>
          <a:lstStyle/>
          <a:p>
            <a:fld id="{5913FB77-D8DB-4AB9-8EA5-EE8C3B57A5E1}" type="datetimeFigureOut">
              <a:rPr lang="en-GB" smtClean="0"/>
              <a:t>19/03/2024</a:t>
            </a:fld>
            <a:endParaRPr lang="en-GB"/>
          </a:p>
        </p:txBody>
      </p:sp>
      <p:sp>
        <p:nvSpPr>
          <p:cNvPr id="6" name="Footer Placeholder 5">
            <a:extLst>
              <a:ext uri="{FF2B5EF4-FFF2-40B4-BE49-F238E27FC236}">
                <a16:creationId xmlns:a16="http://schemas.microsoft.com/office/drawing/2014/main" id="{115F2A95-1451-47F8-8CC6-E323D684CA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1EFBD8-061A-487C-9B79-3B39BFD16F5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44741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0422-D245-4CB8-8F6A-005B09468A5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C404E1-923E-41BA-A0C1-CD42658C9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1B117-28D4-4DBE-912D-B2E8C60FC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4B8DD0-4C48-4D0F-80CE-95EC8E746A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1173B2-79A5-4EF5-867C-BDA931A97A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1A3CD3-5048-4262-8E83-EED55731806D}"/>
              </a:ext>
            </a:extLst>
          </p:cNvPr>
          <p:cNvSpPr>
            <a:spLocks noGrp="1"/>
          </p:cNvSpPr>
          <p:nvPr>
            <p:ph type="dt" sz="half" idx="10"/>
          </p:nvPr>
        </p:nvSpPr>
        <p:spPr/>
        <p:txBody>
          <a:bodyPr/>
          <a:lstStyle/>
          <a:p>
            <a:fld id="{5913FB77-D8DB-4AB9-8EA5-EE8C3B57A5E1}" type="datetimeFigureOut">
              <a:rPr lang="en-GB" smtClean="0"/>
              <a:t>19/03/2024</a:t>
            </a:fld>
            <a:endParaRPr lang="en-GB"/>
          </a:p>
        </p:txBody>
      </p:sp>
      <p:sp>
        <p:nvSpPr>
          <p:cNvPr id="8" name="Footer Placeholder 7">
            <a:extLst>
              <a:ext uri="{FF2B5EF4-FFF2-40B4-BE49-F238E27FC236}">
                <a16:creationId xmlns:a16="http://schemas.microsoft.com/office/drawing/2014/main" id="{F7BEB6A3-A365-4F32-A3E7-2F05A5CD8EF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C75B75-19CF-4244-9AF7-7DD5C4D0859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929241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7C25-764A-4422-84FD-DE697B9799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D0B4FC-9736-49D2-A668-FEB2F9793340}"/>
              </a:ext>
            </a:extLst>
          </p:cNvPr>
          <p:cNvSpPr>
            <a:spLocks noGrp="1"/>
          </p:cNvSpPr>
          <p:nvPr>
            <p:ph type="dt" sz="half" idx="10"/>
          </p:nvPr>
        </p:nvSpPr>
        <p:spPr/>
        <p:txBody>
          <a:bodyPr/>
          <a:lstStyle/>
          <a:p>
            <a:fld id="{5913FB77-D8DB-4AB9-8EA5-EE8C3B57A5E1}" type="datetimeFigureOut">
              <a:rPr lang="en-GB" smtClean="0"/>
              <a:t>19/03/2024</a:t>
            </a:fld>
            <a:endParaRPr lang="en-GB"/>
          </a:p>
        </p:txBody>
      </p:sp>
      <p:sp>
        <p:nvSpPr>
          <p:cNvPr id="4" name="Footer Placeholder 3">
            <a:extLst>
              <a:ext uri="{FF2B5EF4-FFF2-40B4-BE49-F238E27FC236}">
                <a16:creationId xmlns:a16="http://schemas.microsoft.com/office/drawing/2014/main" id="{D7E52064-48AE-4809-AB71-9D8B52DBBE7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93631F-C0A3-4585-BB19-0CF3342C7B78}"/>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69546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6722A-FDE7-4D98-AAE6-32CD525FF7C4}"/>
              </a:ext>
            </a:extLst>
          </p:cNvPr>
          <p:cNvSpPr>
            <a:spLocks noGrp="1"/>
          </p:cNvSpPr>
          <p:nvPr>
            <p:ph type="dt" sz="half" idx="10"/>
          </p:nvPr>
        </p:nvSpPr>
        <p:spPr/>
        <p:txBody>
          <a:bodyPr/>
          <a:lstStyle/>
          <a:p>
            <a:fld id="{5913FB77-D8DB-4AB9-8EA5-EE8C3B57A5E1}" type="datetimeFigureOut">
              <a:rPr lang="en-GB" smtClean="0"/>
              <a:t>19/03/2024</a:t>
            </a:fld>
            <a:endParaRPr lang="en-GB"/>
          </a:p>
        </p:txBody>
      </p:sp>
      <p:sp>
        <p:nvSpPr>
          <p:cNvPr id="3" name="Footer Placeholder 2">
            <a:extLst>
              <a:ext uri="{FF2B5EF4-FFF2-40B4-BE49-F238E27FC236}">
                <a16:creationId xmlns:a16="http://schemas.microsoft.com/office/drawing/2014/main" id="{41B09DC5-5E7B-4D59-B9FF-7213580D436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569DABE-679F-47B5-A80D-1DEBE65951E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01461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0AF1-EA4A-486F-AECE-A6B272FC2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A340AB2-689C-4B31-BF73-FE6CE4233B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DC61042-3CDA-409B-ACE1-474751900A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5B6390-2276-406E-8C54-B14662C10A90}"/>
              </a:ext>
            </a:extLst>
          </p:cNvPr>
          <p:cNvSpPr>
            <a:spLocks noGrp="1"/>
          </p:cNvSpPr>
          <p:nvPr>
            <p:ph type="dt" sz="half" idx="10"/>
          </p:nvPr>
        </p:nvSpPr>
        <p:spPr/>
        <p:txBody>
          <a:bodyPr/>
          <a:lstStyle/>
          <a:p>
            <a:fld id="{5913FB77-D8DB-4AB9-8EA5-EE8C3B57A5E1}" type="datetimeFigureOut">
              <a:rPr lang="en-GB" smtClean="0"/>
              <a:t>19/03/2024</a:t>
            </a:fld>
            <a:endParaRPr lang="en-GB"/>
          </a:p>
        </p:txBody>
      </p:sp>
      <p:sp>
        <p:nvSpPr>
          <p:cNvPr id="6" name="Footer Placeholder 5">
            <a:extLst>
              <a:ext uri="{FF2B5EF4-FFF2-40B4-BE49-F238E27FC236}">
                <a16:creationId xmlns:a16="http://schemas.microsoft.com/office/drawing/2014/main" id="{634210BB-1204-47DB-8F99-C932B215B9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02992C-F8B8-41C2-91E9-6A424AB51E0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53691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39AA-4489-442C-B0C5-AA401DB05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4591F4-3880-440A-BD90-55137317E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0CE3BD0-5911-412B-B3AD-6F523CA21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65983-894C-48DE-A636-F5CD275F412A}"/>
              </a:ext>
            </a:extLst>
          </p:cNvPr>
          <p:cNvSpPr>
            <a:spLocks noGrp="1"/>
          </p:cNvSpPr>
          <p:nvPr>
            <p:ph type="dt" sz="half" idx="10"/>
          </p:nvPr>
        </p:nvSpPr>
        <p:spPr/>
        <p:txBody>
          <a:bodyPr/>
          <a:lstStyle/>
          <a:p>
            <a:fld id="{5913FB77-D8DB-4AB9-8EA5-EE8C3B57A5E1}" type="datetimeFigureOut">
              <a:rPr lang="en-GB" smtClean="0"/>
              <a:t>19/03/2024</a:t>
            </a:fld>
            <a:endParaRPr lang="en-GB"/>
          </a:p>
        </p:txBody>
      </p:sp>
      <p:sp>
        <p:nvSpPr>
          <p:cNvPr id="6" name="Footer Placeholder 5">
            <a:extLst>
              <a:ext uri="{FF2B5EF4-FFF2-40B4-BE49-F238E27FC236}">
                <a16:creationId xmlns:a16="http://schemas.microsoft.com/office/drawing/2014/main" id="{351F088F-E413-491B-A9B4-7AFF7BE14E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DD055B-0CD5-48E4-A4C0-6D8A77B0B67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24577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240E2-03CF-4E56-8533-AA1149ACFB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499F10-7EDC-434D-8212-0E6CADF042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DC2D7A-A3F0-4C02-96F0-77A9558BF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70C0"/>
                </a:solidFill>
              </a:defRPr>
            </a:lvl1pPr>
          </a:lstStyle>
          <a:p>
            <a:fld id="{5913FB77-D8DB-4AB9-8EA5-EE8C3B57A5E1}" type="datetimeFigureOut">
              <a:rPr lang="en-GB" smtClean="0"/>
              <a:pPr/>
              <a:t>19/03/2024</a:t>
            </a:fld>
            <a:endParaRPr lang="en-GB"/>
          </a:p>
        </p:txBody>
      </p:sp>
      <p:sp>
        <p:nvSpPr>
          <p:cNvPr id="5" name="Footer Placeholder 4">
            <a:extLst>
              <a:ext uri="{FF2B5EF4-FFF2-40B4-BE49-F238E27FC236}">
                <a16:creationId xmlns:a16="http://schemas.microsoft.com/office/drawing/2014/main" id="{8AAF89DE-6E33-482F-BF9A-4F5A2876B9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344E0A2A-0FC3-4F13-87FD-288ABC038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BF125810-C51A-8A4C-A996-883F9304F8EA}"/>
              </a:ext>
            </a:extLst>
          </p:cNvPr>
          <p:cNvPicPr>
            <a:picLocks noChangeAspect="1" noChangeArrowheads="1"/>
          </p:cNvPicPr>
          <p:nvPr userDrawn="1"/>
        </p:nvPicPr>
        <p:blipFill>
          <a:blip r:embed="rId13"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4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fairsharing.org/" TargetMode="Externa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ublicomero.bio.ed.ac.uk/webclient/?show=dataset-23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publicomero.bio.ed.ac.uk/webclient/?show=dataset-231" TargetMode="External"/><Relationship Id="rId4" Type="http://schemas.openxmlformats.org/officeDocument/2006/relationships/hyperlink" Target="https://publicomero.bio.ed.ac.uk/webclient/?show=project-5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Boehmin/NMJ_analysis" TargetMode="Externa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https://github.com/BioRDM/COVID-Wastewater-Scotlan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438164-4DB1-4C47-B854-138D904993BB}"/>
              </a:ext>
            </a:extLst>
          </p:cNvPr>
          <p:cNvSpPr txBox="1"/>
          <p:nvPr/>
        </p:nvSpPr>
        <p:spPr>
          <a:xfrm>
            <a:off x="1129526" y="2228671"/>
            <a:ext cx="9932977" cy="769441"/>
          </a:xfrm>
          <a:prstGeom prst="rect">
            <a:avLst/>
          </a:prstGeom>
          <a:noFill/>
        </p:spPr>
        <p:txBody>
          <a:bodyPr wrap="none" rtlCol="0">
            <a:spAutoFit/>
          </a:bodyPr>
          <a:lstStyle/>
          <a:p>
            <a:pPr algn="ctr"/>
            <a:r>
              <a:rPr lang="en-GB" sz="4400" dirty="0">
                <a:solidFill>
                  <a:srgbClr val="0070C0"/>
                </a:solidFill>
              </a:rPr>
              <a:t>What do you call data that describes data?</a:t>
            </a:r>
          </a:p>
        </p:txBody>
      </p:sp>
      <p:sp>
        <p:nvSpPr>
          <p:cNvPr id="6" name="TextBox 5">
            <a:extLst>
              <a:ext uri="{FF2B5EF4-FFF2-40B4-BE49-F238E27FC236}">
                <a16:creationId xmlns:a16="http://schemas.microsoft.com/office/drawing/2014/main" id="{1CCB2CCD-F285-144B-BE4C-955202A1A45F}"/>
              </a:ext>
            </a:extLst>
          </p:cNvPr>
          <p:cNvSpPr txBox="1"/>
          <p:nvPr/>
        </p:nvSpPr>
        <p:spPr>
          <a:xfrm>
            <a:off x="6308331" y="3429000"/>
            <a:ext cx="4438437" cy="1015663"/>
          </a:xfrm>
          <a:prstGeom prst="rect">
            <a:avLst/>
          </a:prstGeom>
          <a:noFill/>
        </p:spPr>
        <p:txBody>
          <a:bodyPr wrap="square">
            <a:spAutoFit/>
          </a:bodyPr>
          <a:lstStyle/>
          <a:p>
            <a:r>
              <a:rPr lang="en-GB" sz="6000" dirty="0">
                <a:solidFill>
                  <a:srgbClr val="0070C0"/>
                </a:solidFill>
              </a:rPr>
              <a:t>Metadata</a:t>
            </a:r>
          </a:p>
        </p:txBody>
      </p:sp>
    </p:spTree>
    <p:extLst>
      <p:ext uri="{BB962C8B-B14F-4D97-AF65-F5344CB8AC3E}">
        <p14:creationId xmlns:p14="http://schemas.microsoft.com/office/powerpoint/2010/main" val="206104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B49A54B-3D4E-44AF-A1DF-281B29FD1489}"/>
              </a:ext>
            </a:extLst>
          </p:cNvPr>
          <p:cNvSpPr txBox="1"/>
          <p:nvPr/>
        </p:nvSpPr>
        <p:spPr>
          <a:xfrm>
            <a:off x="838200" y="1690687"/>
            <a:ext cx="10515600" cy="2352952"/>
          </a:xfrm>
          <a:prstGeom prst="rect">
            <a:avLst/>
          </a:prstGeom>
          <a:noFill/>
        </p:spPr>
        <p:txBody>
          <a:bodyPr wrap="square">
            <a:spAutoFit/>
          </a:bodyPr>
          <a:lstStyle/>
          <a:p>
            <a:pPr algn="l">
              <a:lnSpc>
                <a:spcPct val="150000"/>
              </a:lnSpc>
            </a:pPr>
            <a:r>
              <a:rPr lang="en-US" sz="2000" b="0" i="0" dirty="0">
                <a:solidFill>
                  <a:srgbClr val="0070C0"/>
                </a:solidFill>
                <a:effectLst/>
              </a:rPr>
              <a:t>What information would another researcher need to understand or reproduce your data?</a:t>
            </a:r>
          </a:p>
          <a:p>
            <a:pPr marL="225425" indent="-225425" algn="l">
              <a:lnSpc>
                <a:spcPct val="150000"/>
              </a:lnSpc>
              <a:buFont typeface="Arial" panose="020B0604020202020204" pitchFamily="34" charset="0"/>
              <a:buChar char="•"/>
            </a:pPr>
            <a:r>
              <a:rPr lang="en-US" sz="2000" b="0" i="0" dirty="0">
                <a:solidFill>
                  <a:srgbClr val="0070C0"/>
                </a:solidFill>
                <a:effectLst/>
              </a:rPr>
              <a:t>Name of data creator/</a:t>
            </a:r>
            <a:r>
              <a:rPr lang="pl-PL" sz="2000" b="0" i="0" dirty="0">
                <a:solidFill>
                  <a:srgbClr val="0070C0"/>
                </a:solidFill>
                <a:effectLst/>
              </a:rPr>
              <a:t>contributors</a:t>
            </a:r>
          </a:p>
          <a:p>
            <a:pPr marL="225425" indent="-225425" algn="l">
              <a:lnSpc>
                <a:spcPct val="150000"/>
              </a:lnSpc>
              <a:buFont typeface="Arial" panose="020B0604020202020204" pitchFamily="34" charset="0"/>
              <a:buChar char="•"/>
            </a:pPr>
            <a:r>
              <a:rPr lang="en-US" sz="2000" b="0" i="0" dirty="0">
                <a:solidFill>
                  <a:srgbClr val="0070C0"/>
                </a:solidFill>
                <a:effectLst/>
              </a:rPr>
              <a:t>Title</a:t>
            </a:r>
            <a:r>
              <a:rPr lang="pl-PL" sz="2000" b="0" i="0" dirty="0">
                <a:solidFill>
                  <a:srgbClr val="0070C0"/>
                </a:solidFill>
                <a:effectLst/>
              </a:rPr>
              <a:t>/Name of the dataset</a:t>
            </a:r>
            <a:endParaRPr lang="en-US" sz="2000" b="0" i="0" dirty="0">
              <a:solidFill>
                <a:srgbClr val="0070C0"/>
              </a:solidFill>
              <a:effectLst/>
            </a:endParaRPr>
          </a:p>
          <a:p>
            <a:pPr algn="l">
              <a:lnSpc>
                <a:spcPct val="150000"/>
              </a:lnSpc>
              <a:buFont typeface="Arial" panose="020B0604020202020204" pitchFamily="34" charset="0"/>
              <a:buChar char="•"/>
            </a:pPr>
            <a:r>
              <a:rPr lang="en-US" sz="2000" b="0" i="0" dirty="0">
                <a:solidFill>
                  <a:srgbClr val="0070C0"/>
                </a:solidFill>
                <a:effectLst/>
              </a:rPr>
              <a:t>  Project purpose and experimental hypothesis</a:t>
            </a:r>
          </a:p>
          <a:p>
            <a:pPr algn="l">
              <a:lnSpc>
                <a:spcPct val="150000"/>
              </a:lnSpc>
              <a:buFont typeface="Arial" panose="020B0604020202020204" pitchFamily="34" charset="0"/>
              <a:buChar char="•"/>
            </a:pPr>
            <a:r>
              <a:rPr lang="en-GB" sz="2000" b="0" i="0" dirty="0">
                <a:solidFill>
                  <a:srgbClr val="0070C0"/>
                </a:solidFill>
                <a:effectLst/>
              </a:rPr>
              <a:t>  Biological material, context, details on data acquisition, experimental conditions, etc.</a:t>
            </a:r>
            <a:endParaRPr lang="en-US" sz="2000" b="0" i="0" dirty="0">
              <a:solidFill>
                <a:srgbClr val="0070C0"/>
              </a:solidFill>
              <a:effectLst/>
            </a:endParaRPr>
          </a:p>
        </p:txBody>
      </p:sp>
      <p:sp>
        <p:nvSpPr>
          <p:cNvPr id="9" name="Title 1">
            <a:extLst>
              <a:ext uri="{FF2B5EF4-FFF2-40B4-BE49-F238E27FC236}">
                <a16:creationId xmlns:a16="http://schemas.microsoft.com/office/drawing/2014/main" id="{5B4F4C16-8897-49C5-9460-85962FE73236}"/>
              </a:ext>
            </a:extLst>
          </p:cNvPr>
          <p:cNvSpPr txBox="1">
            <a:spLocks/>
          </p:cNvSpPr>
          <p:nvPr/>
        </p:nvSpPr>
        <p:spPr>
          <a:xfrm>
            <a:off x="838200" y="557188"/>
            <a:ext cx="10515600" cy="1133499"/>
          </a:xfrm>
          <a:prstGeom prst="rect">
            <a:avLst/>
          </a:prstGeom>
        </p:spPr>
        <p:txBody>
          <a:bodyPr>
            <a:normAutofit/>
          </a:bodyPr>
          <a:lst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a:lstStyle>
          <a:p>
            <a:r>
              <a:rPr lang="pl-PL" sz="3600" dirty="0"/>
              <a:t>How to „design” metadata?</a:t>
            </a:r>
            <a:endParaRPr lang="en-GB" sz="3600" dirty="0"/>
          </a:p>
        </p:txBody>
      </p:sp>
    </p:spTree>
    <p:extLst>
      <p:ext uri="{BB962C8B-B14F-4D97-AF65-F5344CB8AC3E}">
        <p14:creationId xmlns:p14="http://schemas.microsoft.com/office/powerpoint/2010/main" val="2866073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954107"/>
          </a:xfrm>
          <a:prstGeom prst="rect">
            <a:avLst/>
          </a:prstGeom>
          <a:noFill/>
        </p:spPr>
        <p:txBody>
          <a:bodyPr wrap="square" anchor="ctr">
            <a:spAutoFit/>
          </a:bodyPr>
          <a:lstStyle/>
          <a:p>
            <a:pPr algn="ctr"/>
            <a:endParaRPr lang="en-GB" sz="2800" dirty="0">
              <a:solidFill>
                <a:srgbClr val="0070C0"/>
              </a:solidFill>
            </a:endParaRPr>
          </a:p>
          <a:p>
            <a:pPr algn="ctr"/>
            <a:r>
              <a:rPr lang="en-GB" sz="2800" dirty="0">
                <a:solidFill>
                  <a:srgbClr val="0070C0"/>
                </a:solidFill>
              </a:rPr>
              <a:t>What to include</a:t>
            </a:r>
            <a:r>
              <a:rPr lang="pl-PL" sz="2800" dirty="0">
                <a:solidFill>
                  <a:srgbClr val="0070C0"/>
                </a:solidFill>
              </a:rPr>
              <a:t> in metadata</a:t>
            </a:r>
            <a:endParaRPr lang="en-GB" sz="2800" dirty="0">
              <a:solidFill>
                <a:srgbClr val="0070C0"/>
              </a:solidFill>
            </a:endParaRPr>
          </a:p>
        </p:txBody>
      </p:sp>
      <p:sp>
        <p:nvSpPr>
          <p:cNvPr id="6" name="Title 1">
            <a:extLst>
              <a:ext uri="{FF2B5EF4-FFF2-40B4-BE49-F238E27FC236}">
                <a16:creationId xmlns:a16="http://schemas.microsoft.com/office/drawing/2014/main" id="{BC2AFBDE-8125-0144-B753-78AF32D0E391}"/>
              </a:ext>
            </a:extLst>
          </p:cNvPr>
          <p:cNvSpPr>
            <a:spLocks noGrp="1"/>
          </p:cNvSpPr>
          <p:nvPr>
            <p:ph type="title"/>
          </p:nvPr>
        </p:nvSpPr>
        <p:spPr>
          <a:xfrm>
            <a:off x="838200" y="365125"/>
            <a:ext cx="10515600" cy="1325563"/>
          </a:xfrm>
        </p:spPr>
        <p:txBody>
          <a:bodyPr/>
          <a:lstStyle/>
          <a:p>
            <a:r>
              <a:rPr lang="pl-PL" dirty="0" err="1"/>
              <a:t>Exercise</a:t>
            </a:r>
            <a:endParaRPr lang="en-GB" dirty="0"/>
          </a:p>
        </p:txBody>
      </p:sp>
      <p:sp>
        <p:nvSpPr>
          <p:cNvPr id="5" name="TextBox 4">
            <a:extLst>
              <a:ext uri="{FF2B5EF4-FFF2-40B4-BE49-F238E27FC236}">
                <a16:creationId xmlns:a16="http://schemas.microsoft.com/office/drawing/2014/main" id="{F22520D7-EAFB-4713-BE70-E7DF97CFFB3E}"/>
              </a:ext>
            </a:extLst>
          </p:cNvPr>
          <p:cNvSpPr txBox="1"/>
          <p:nvPr/>
        </p:nvSpPr>
        <p:spPr>
          <a:xfrm>
            <a:off x="1894822" y="5664898"/>
            <a:ext cx="7695020" cy="461665"/>
          </a:xfrm>
          <a:prstGeom prst="rect">
            <a:avLst/>
          </a:prstGeom>
          <a:ln>
            <a:noFill/>
          </a:ln>
          <a:effectLst>
            <a:glow rad="101600">
              <a:schemeClr val="accent5">
                <a:satMod val="175000"/>
                <a:alpha val="40000"/>
              </a:schemeClr>
            </a:glow>
            <a:softEdge rad="12700"/>
          </a:effectLst>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400" b="1" i="0" dirty="0">
                <a:solidFill>
                  <a:srgbClr val="0070C0"/>
                </a:solidFill>
                <a:effectLst/>
                <a:latin typeface="Ubuntu"/>
              </a:rPr>
              <a:t>Think as a consumer</a:t>
            </a:r>
            <a:r>
              <a:rPr lang="en-US" sz="2400" b="0" i="0" dirty="0">
                <a:solidFill>
                  <a:srgbClr val="0070C0"/>
                </a:solidFill>
                <a:effectLst/>
                <a:latin typeface="Ubuntu"/>
              </a:rPr>
              <a:t> of your data not the producer!</a:t>
            </a:r>
            <a:endParaRPr lang="en-GB" sz="2400" dirty="0">
              <a:solidFill>
                <a:srgbClr val="0070C0"/>
              </a:solidFill>
            </a:endParaRPr>
          </a:p>
        </p:txBody>
      </p:sp>
    </p:spTree>
    <p:extLst>
      <p:ext uri="{BB962C8B-B14F-4D97-AF65-F5344CB8AC3E}">
        <p14:creationId xmlns:p14="http://schemas.microsoft.com/office/powerpoint/2010/main" val="2662421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1BBFA6-40EB-494C-BB40-0F0191D6328A}"/>
              </a:ext>
            </a:extLst>
          </p:cNvPr>
          <p:cNvSpPr>
            <a:spLocks noGrp="1"/>
          </p:cNvSpPr>
          <p:nvPr>
            <p:ph type="title"/>
          </p:nvPr>
        </p:nvSpPr>
        <p:spPr>
          <a:xfrm>
            <a:off x="369276" y="-140677"/>
            <a:ext cx="10515600" cy="1325563"/>
          </a:xfrm>
        </p:spPr>
        <p:txBody>
          <a:bodyPr/>
          <a:lstStyle/>
          <a:p>
            <a:r>
              <a:rPr lang="pl-PL" dirty="0"/>
              <a:t>Minimum information standards</a:t>
            </a:r>
            <a:endParaRPr lang="en-GB" dirty="0"/>
          </a:p>
        </p:txBody>
      </p:sp>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rcRect b="13383"/>
          <a:stretch/>
        </p:blipFill>
        <p:spPr>
          <a:xfrm>
            <a:off x="369276" y="772748"/>
            <a:ext cx="9416562" cy="5808805"/>
          </a:xfrm>
          <a:prstGeom prst="rect">
            <a:avLst/>
          </a:prstGeom>
        </p:spPr>
      </p:pic>
      <p:sp>
        <p:nvSpPr>
          <p:cNvPr id="2" name="TextBox 1">
            <a:extLst>
              <a:ext uri="{FF2B5EF4-FFF2-40B4-BE49-F238E27FC236}">
                <a16:creationId xmlns:a16="http://schemas.microsoft.com/office/drawing/2014/main" id="{A32F0D4F-F9C3-4C51-B3C2-95819A69440A}"/>
              </a:ext>
            </a:extLst>
          </p:cNvPr>
          <p:cNvSpPr txBox="1"/>
          <p:nvPr/>
        </p:nvSpPr>
        <p:spPr>
          <a:xfrm>
            <a:off x="8257727" y="2876931"/>
            <a:ext cx="3056221" cy="800219"/>
          </a:xfrm>
          <a:prstGeom prst="rect">
            <a:avLst/>
          </a:prstGeom>
          <a:solidFill>
            <a:schemeClr val="bg1"/>
          </a:solidFill>
          <a:effectLst>
            <a:glow rad="127000">
              <a:srgbClr val="0070C0"/>
            </a:glow>
          </a:effectLst>
        </p:spPr>
        <p:txBody>
          <a:bodyPr wrap="none" rtlCol="0">
            <a:spAutoFit/>
          </a:bodyPr>
          <a:lstStyle/>
          <a:p>
            <a:endParaRPr lang="pl-PL" sz="1100" b="1" dirty="0">
              <a:solidFill>
                <a:srgbClr val="0070C0"/>
              </a:solidFill>
              <a:hlinkClick r:id="rId5">
                <a:extLst>
                  <a:ext uri="{A12FA001-AC4F-418D-AE19-62706E023703}">
                    <ahyp:hlinkClr xmlns:ahyp="http://schemas.microsoft.com/office/drawing/2018/hyperlinkcolor" val="tx"/>
                  </a:ext>
                </a:extLst>
              </a:hlinkClick>
            </a:endParaRPr>
          </a:p>
          <a:p>
            <a:r>
              <a:rPr lang="pl-PL" sz="2400" b="1" dirty="0">
                <a:solidFill>
                  <a:srgbClr val="0070C0"/>
                </a:solidFill>
                <a:hlinkClick r:id="rId5">
                  <a:extLst>
                    <a:ext uri="{A12FA001-AC4F-418D-AE19-62706E023703}">
                      <ahyp:hlinkClr xmlns:ahyp="http://schemas.microsoft.com/office/drawing/2018/hyperlinkcolor" val="tx"/>
                    </a:ext>
                  </a:extLst>
                </a:hlinkClick>
              </a:rPr>
              <a:t>https</a:t>
            </a:r>
            <a:r>
              <a:rPr lang="pl-PL" sz="2400" b="1" dirty="0">
                <a:solidFill>
                  <a:srgbClr val="0563C1"/>
                </a:solidFill>
                <a:hlinkClick r:id="rId5">
                  <a:extLst>
                    <a:ext uri="{A12FA001-AC4F-418D-AE19-62706E023703}">
                      <ahyp:hlinkClr xmlns:ahyp="http://schemas.microsoft.com/office/drawing/2018/hyperlinkcolor" val="tx"/>
                    </a:ext>
                  </a:extLst>
                </a:hlinkClick>
              </a:rPr>
              <a:t>://fairsharing.org</a:t>
            </a:r>
            <a:endParaRPr lang="pl-PL" sz="2400" b="1" dirty="0">
              <a:solidFill>
                <a:srgbClr val="0563C1"/>
              </a:solidFill>
            </a:endParaRPr>
          </a:p>
          <a:p>
            <a:endParaRPr lang="en-GB" sz="1100" b="1" dirty="0">
              <a:solidFill>
                <a:srgbClr val="0070C0"/>
              </a:solidFill>
            </a:endParaRPr>
          </a:p>
        </p:txBody>
      </p:sp>
    </p:spTree>
    <p:extLst>
      <p:ext uri="{BB962C8B-B14F-4D97-AF65-F5344CB8AC3E}">
        <p14:creationId xmlns:p14="http://schemas.microsoft.com/office/powerpoint/2010/main" val="2535871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d_DaSH">
            <a:extLst>
              <a:ext uri="{FF2B5EF4-FFF2-40B4-BE49-F238E27FC236}">
                <a16:creationId xmlns:a16="http://schemas.microsoft.com/office/drawing/2014/main" id="{A783256F-E39E-4712-96B0-240BD611CFE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43708" y="1546239"/>
            <a:ext cx="10304584" cy="2308324"/>
          </a:xfrm>
          <a:prstGeom prst="rect">
            <a:avLst/>
          </a:prstGeom>
        </p:spPr>
        <p:txBody>
          <a:bodyPr wrap="square">
            <a:spAutoFit/>
          </a:bodyPr>
          <a:lstStyle/>
          <a:p>
            <a:endParaRPr lang="pl-PL" sz="2400" dirty="0">
              <a:solidFill>
                <a:srgbClr val="0070C0"/>
              </a:solidFill>
            </a:endParaRPr>
          </a:p>
          <a:p>
            <a:r>
              <a:rPr lang="en-GB" sz="2400" dirty="0">
                <a:solidFill>
                  <a:srgbClr val="0070C0"/>
                </a:solidFill>
              </a:rPr>
              <a:t>Minimum Information about a Neuroscience Investigation (MINI) Electrophysiology</a:t>
            </a:r>
            <a:endParaRPr lang="pl-PL" sz="2400" dirty="0">
              <a:solidFill>
                <a:srgbClr val="0070C0"/>
              </a:solidFill>
            </a:endParaRPr>
          </a:p>
          <a:p>
            <a:pPr marL="285750" indent="-285750">
              <a:buFont typeface="Arial" panose="020B0604020202020204" pitchFamily="34" charset="0"/>
              <a:buChar char="•"/>
            </a:pPr>
            <a:endParaRPr lang="pl-PL" sz="2400" dirty="0">
              <a:solidFill>
                <a:srgbClr val="0070C0"/>
              </a:solidFill>
            </a:endParaRPr>
          </a:p>
          <a:p>
            <a:pPr marL="285750" indent="-285750">
              <a:buFont typeface="Arial" panose="020B0604020202020204" pitchFamily="34" charset="0"/>
              <a:buChar char="•"/>
            </a:pPr>
            <a:endParaRPr lang="pl-PL" sz="2400" dirty="0">
              <a:solidFill>
                <a:srgbClr val="0070C0"/>
              </a:solidFill>
            </a:endParaRPr>
          </a:p>
          <a:p>
            <a:r>
              <a:rPr lang="en-GB" sz="2400" dirty="0">
                <a:solidFill>
                  <a:srgbClr val="0070C0"/>
                </a:solidFill>
              </a:rPr>
              <a:t>https://www.nature.com/articles/npre.2008.1720.1.pdf</a:t>
            </a:r>
          </a:p>
        </p:txBody>
      </p:sp>
      <p:sp>
        <p:nvSpPr>
          <p:cNvPr id="5" name="Title 1">
            <a:extLst>
              <a:ext uri="{FF2B5EF4-FFF2-40B4-BE49-F238E27FC236}">
                <a16:creationId xmlns:a16="http://schemas.microsoft.com/office/drawing/2014/main" id="{E258B5E6-C796-5749-A12A-7EF3A266372F}"/>
              </a:ext>
            </a:extLst>
          </p:cNvPr>
          <p:cNvSpPr>
            <a:spLocks noGrp="1"/>
          </p:cNvSpPr>
          <p:nvPr>
            <p:ph type="title"/>
          </p:nvPr>
        </p:nvSpPr>
        <p:spPr>
          <a:xfrm>
            <a:off x="838200" y="365125"/>
            <a:ext cx="10515600" cy="1325563"/>
          </a:xfrm>
        </p:spPr>
        <p:txBody>
          <a:bodyPr/>
          <a:lstStyle/>
          <a:p>
            <a:r>
              <a:rPr lang="pl-PL" dirty="0"/>
              <a:t>Exercis</a:t>
            </a:r>
            <a:r>
              <a:rPr lang="en-GB" dirty="0"/>
              <a:t>e</a:t>
            </a:r>
            <a:r>
              <a:rPr lang="pl-PL" dirty="0"/>
              <a:t>: Minima</a:t>
            </a:r>
            <a:r>
              <a:rPr lang="en-GB" dirty="0"/>
              <a:t>l</a:t>
            </a:r>
            <a:r>
              <a:rPr lang="pl-PL" dirty="0"/>
              <a:t> informatio</a:t>
            </a:r>
            <a:r>
              <a:rPr lang="en-GB" dirty="0"/>
              <a:t>n</a:t>
            </a:r>
            <a:r>
              <a:rPr lang="pl-PL" dirty="0"/>
              <a:t> exampl</a:t>
            </a:r>
            <a:r>
              <a:rPr lang="en-GB" dirty="0"/>
              <a:t>e</a:t>
            </a:r>
          </a:p>
        </p:txBody>
      </p:sp>
    </p:spTree>
    <p:extLst>
      <p:ext uri="{BB962C8B-B14F-4D97-AF65-F5344CB8AC3E}">
        <p14:creationId xmlns:p14="http://schemas.microsoft.com/office/powerpoint/2010/main" val="3633137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CE57F-7CAB-40A3-8DD3-FDE809FE2FDF}"/>
              </a:ext>
            </a:extLst>
          </p:cNvPr>
          <p:cNvSpPr txBox="1">
            <a:spLocks/>
          </p:cNvSpPr>
          <p:nvPr/>
        </p:nvSpPr>
        <p:spPr>
          <a:xfrm>
            <a:off x="838200" y="557188"/>
            <a:ext cx="10515600" cy="1133499"/>
          </a:xfrm>
          <a:prstGeom prst="rect">
            <a:avLst/>
          </a:prstGeom>
        </p:spPr>
        <p:txBody>
          <a:bodyPr>
            <a:normAutofit/>
          </a:bodyPr>
          <a:lst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a:lstStyle>
          <a:p>
            <a:r>
              <a:rPr lang="en-GB" sz="3600" dirty="0"/>
              <a:t>Metadata records for active data</a:t>
            </a:r>
          </a:p>
        </p:txBody>
      </p:sp>
      <p:sp>
        <p:nvSpPr>
          <p:cNvPr id="4" name="TextBox 3">
            <a:extLst>
              <a:ext uri="{FF2B5EF4-FFF2-40B4-BE49-F238E27FC236}">
                <a16:creationId xmlns:a16="http://schemas.microsoft.com/office/drawing/2014/main" id="{50959665-0846-480A-B85F-0FFE8E20570D}"/>
              </a:ext>
            </a:extLst>
          </p:cNvPr>
          <p:cNvSpPr txBox="1"/>
          <p:nvPr/>
        </p:nvSpPr>
        <p:spPr>
          <a:xfrm>
            <a:off x="838200" y="1319212"/>
            <a:ext cx="10515600" cy="4476610"/>
          </a:xfrm>
          <a:prstGeom prst="rect">
            <a:avLst/>
          </a:prstGeom>
          <a:noFill/>
        </p:spPr>
        <p:txBody>
          <a:bodyPr wrap="square">
            <a:spAutoFit/>
          </a:bodyPr>
          <a:lstStyle/>
          <a:p>
            <a:pPr algn="l">
              <a:lnSpc>
                <a:spcPct val="150000"/>
              </a:lnSpc>
            </a:pPr>
            <a:r>
              <a:rPr lang="en-US" sz="2000" b="0" i="0" dirty="0">
                <a:solidFill>
                  <a:srgbClr val="0070C0"/>
                </a:solidFill>
                <a:effectLst/>
              </a:rPr>
              <a:t>How to save metadata information during data collection an processing in a </a:t>
            </a:r>
            <a:r>
              <a:rPr lang="en-US" sz="2000" b="1" i="0" dirty="0">
                <a:solidFill>
                  <a:srgbClr val="0070C0"/>
                </a:solidFill>
                <a:effectLst/>
              </a:rPr>
              <a:t>reusable </a:t>
            </a:r>
            <a:r>
              <a:rPr lang="en-US" sz="2000" b="0" i="0" dirty="0">
                <a:solidFill>
                  <a:srgbClr val="0070C0"/>
                </a:solidFill>
                <a:effectLst/>
              </a:rPr>
              <a:t>way?</a:t>
            </a:r>
          </a:p>
          <a:p>
            <a:pPr algn="l">
              <a:lnSpc>
                <a:spcPct val="150000"/>
              </a:lnSpc>
            </a:pPr>
            <a:r>
              <a:rPr lang="en-US" sz="2000" b="0" i="0" dirty="0">
                <a:solidFill>
                  <a:srgbClr val="0070C0"/>
                </a:solidFill>
                <a:effectLst/>
              </a:rPr>
              <a:t> </a:t>
            </a:r>
          </a:p>
          <a:p>
            <a:pPr marL="225425" indent="-225425" algn="l">
              <a:lnSpc>
                <a:spcPct val="150000"/>
              </a:lnSpc>
              <a:buFont typeface="Arial" panose="020B0604020202020204" pitchFamily="34" charset="0"/>
              <a:buChar char="•"/>
            </a:pPr>
            <a:r>
              <a:rPr lang="en-GB" sz="2000" b="1" i="0" dirty="0">
                <a:solidFill>
                  <a:srgbClr val="0070C0"/>
                </a:solidFill>
                <a:effectLst/>
              </a:rPr>
              <a:t>README</a:t>
            </a:r>
            <a:r>
              <a:rPr lang="en-GB" sz="2000" b="0" i="0" dirty="0">
                <a:solidFill>
                  <a:srgbClr val="0070C0"/>
                </a:solidFill>
                <a:effectLst/>
              </a:rPr>
              <a:t> files that are saved together with a dataset</a:t>
            </a:r>
          </a:p>
          <a:p>
            <a:endParaRPr lang="en-GB" sz="1800" dirty="0">
              <a:solidFill>
                <a:prstClr val="black"/>
              </a:solidFill>
              <a:latin typeface="Lucida Console" panose="020B0609040504020204" pitchFamily="49" charset="0"/>
            </a:endParaRPr>
          </a:p>
          <a:p>
            <a:pPr algn="l">
              <a:lnSpc>
                <a:spcPct val="150000"/>
              </a:lnSpc>
            </a:pPr>
            <a:endParaRPr lang="en-GB" sz="2000" dirty="0">
              <a:solidFill>
                <a:srgbClr val="0070C0"/>
              </a:solidFill>
            </a:endParaRPr>
          </a:p>
          <a:p>
            <a:pPr algn="l">
              <a:lnSpc>
                <a:spcPct val="150000"/>
              </a:lnSpc>
            </a:pPr>
            <a:endParaRPr lang="en-GB" sz="2000" dirty="0">
              <a:solidFill>
                <a:srgbClr val="0070C0"/>
              </a:solidFill>
            </a:endParaRPr>
          </a:p>
          <a:p>
            <a:pPr marL="225425" indent="-225425" algn="l">
              <a:lnSpc>
                <a:spcPct val="150000"/>
              </a:lnSpc>
              <a:buFont typeface="Arial" panose="020B0604020202020204" pitchFamily="34" charset="0"/>
              <a:buChar char="•"/>
            </a:pPr>
            <a:endParaRPr lang="en-GB" sz="2000" b="1" dirty="0">
              <a:solidFill>
                <a:srgbClr val="0070C0"/>
              </a:solidFill>
            </a:endParaRPr>
          </a:p>
          <a:p>
            <a:pPr marL="225425" indent="-225425" algn="l">
              <a:lnSpc>
                <a:spcPct val="150000"/>
              </a:lnSpc>
              <a:buFont typeface="Arial" panose="020B0604020202020204" pitchFamily="34" charset="0"/>
              <a:buChar char="•"/>
            </a:pPr>
            <a:r>
              <a:rPr lang="en-GB" sz="2000" b="1" dirty="0">
                <a:solidFill>
                  <a:srgbClr val="0070C0"/>
                </a:solidFill>
              </a:rPr>
              <a:t>Electronic laboratory notebook </a:t>
            </a:r>
            <a:r>
              <a:rPr lang="en-GB" sz="2000" dirty="0">
                <a:solidFill>
                  <a:srgbClr val="0070C0"/>
                </a:solidFill>
              </a:rPr>
              <a:t>records</a:t>
            </a:r>
          </a:p>
          <a:p>
            <a:pPr algn="l">
              <a:lnSpc>
                <a:spcPct val="150000"/>
              </a:lnSpc>
            </a:pPr>
            <a:r>
              <a:rPr lang="en-GB" sz="2000" b="0" i="0" dirty="0">
                <a:solidFill>
                  <a:srgbClr val="0070C0"/>
                </a:solidFill>
                <a:effectLst/>
              </a:rPr>
              <a:t>Easy to copy/paste experimental context, methods, sample information, protocols, etc. </a:t>
            </a:r>
          </a:p>
          <a:p>
            <a:pPr algn="l">
              <a:lnSpc>
                <a:spcPct val="150000"/>
              </a:lnSpc>
            </a:pPr>
            <a:endParaRPr lang="en-US" sz="2000" b="0" i="0" dirty="0">
              <a:solidFill>
                <a:srgbClr val="0070C0"/>
              </a:solidFill>
              <a:effectLst/>
            </a:endParaRPr>
          </a:p>
        </p:txBody>
      </p:sp>
      <p:pic>
        <p:nvPicPr>
          <p:cNvPr id="5" name="Picture 4">
            <a:extLst>
              <a:ext uri="{FF2B5EF4-FFF2-40B4-BE49-F238E27FC236}">
                <a16:creationId xmlns:a16="http://schemas.microsoft.com/office/drawing/2014/main" id="{AFB127C5-90DC-41C7-BC66-BA6CDB180F14}"/>
              </a:ext>
            </a:extLst>
          </p:cNvPr>
          <p:cNvPicPr>
            <a:picLocks noChangeAspect="1"/>
          </p:cNvPicPr>
          <p:nvPr/>
        </p:nvPicPr>
        <p:blipFill rotWithShape="1">
          <a:blip r:embed="rId2"/>
          <a:srcRect l="2589" t="3518" b="6428"/>
          <a:stretch/>
        </p:blipFill>
        <p:spPr>
          <a:xfrm>
            <a:off x="6886575" y="2243137"/>
            <a:ext cx="4400550" cy="2371726"/>
          </a:xfrm>
          <a:prstGeom prst="rect">
            <a:avLst/>
          </a:prstGeom>
        </p:spPr>
      </p:pic>
    </p:spTree>
    <p:extLst>
      <p:ext uri="{BB962C8B-B14F-4D97-AF65-F5344CB8AC3E}">
        <p14:creationId xmlns:p14="http://schemas.microsoft.com/office/powerpoint/2010/main" val="2937402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Graphic 2" descr="Questions with solid fill">
            <a:extLst>
              <a:ext uri="{FF2B5EF4-FFF2-40B4-BE49-F238E27FC236}">
                <a16:creationId xmlns:a16="http://schemas.microsoft.com/office/drawing/2014/main" id="{DF39BE61-2720-CE4D-B4FB-9F43082C69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4" name="TextBox 3">
            <a:extLst>
              <a:ext uri="{FF2B5EF4-FFF2-40B4-BE49-F238E27FC236}">
                <a16:creationId xmlns:a16="http://schemas.microsoft.com/office/drawing/2014/main" id="{5AA655DF-653D-4F7E-9024-9CE64FF8848B}"/>
              </a:ext>
            </a:extLst>
          </p:cNvPr>
          <p:cNvSpPr txBox="1"/>
          <p:nvPr/>
        </p:nvSpPr>
        <p:spPr>
          <a:xfrm>
            <a:off x="1363735" y="1815387"/>
            <a:ext cx="9464530" cy="1031051"/>
          </a:xfrm>
          <a:prstGeom prst="rect">
            <a:avLst/>
          </a:prstGeom>
          <a:noFill/>
        </p:spPr>
        <p:txBody>
          <a:bodyPr wrap="square" anchor="ctr">
            <a:spAutoFit/>
          </a:bodyPr>
          <a:lstStyle/>
          <a:p>
            <a:pPr algn="ctr">
              <a:spcAft>
                <a:spcPts val="600"/>
              </a:spcAft>
            </a:pPr>
            <a:endParaRPr lang="en-GB" sz="2800">
              <a:solidFill>
                <a:srgbClr val="0070C0"/>
              </a:solidFill>
            </a:endParaRPr>
          </a:p>
          <a:p>
            <a:pPr algn="ctr">
              <a:spcAft>
                <a:spcPts val="600"/>
              </a:spcAft>
            </a:pPr>
            <a:endParaRPr lang="en-GB" sz="2800">
              <a:solidFill>
                <a:srgbClr val="0070C0"/>
              </a:solidFill>
            </a:endParaRPr>
          </a:p>
        </p:txBody>
      </p:sp>
      <p:sp>
        <p:nvSpPr>
          <p:cNvPr id="7" name="Title 6">
            <a:extLst>
              <a:ext uri="{FF2B5EF4-FFF2-40B4-BE49-F238E27FC236}">
                <a16:creationId xmlns:a16="http://schemas.microsoft.com/office/drawing/2014/main" id="{C678E66A-FF58-D54E-AF38-B62A5507A5A1}"/>
              </a:ext>
            </a:extLst>
          </p:cNvPr>
          <p:cNvSpPr>
            <a:spLocks noGrp="1"/>
          </p:cNvSpPr>
          <p:nvPr>
            <p:ph type="title"/>
          </p:nvPr>
        </p:nvSpPr>
        <p:spPr>
          <a:xfrm>
            <a:off x="603739" y="1188016"/>
            <a:ext cx="10515600" cy="1325563"/>
          </a:xfrm>
        </p:spPr>
        <p:txBody>
          <a:bodyPr/>
          <a:lstStyle/>
          <a:p>
            <a:r>
              <a:rPr lang="pl-PL" dirty="0"/>
              <a:t>Metadata are </a:t>
            </a:r>
            <a:r>
              <a:rPr lang="en-GB" dirty="0"/>
              <a:t>crucial </a:t>
            </a:r>
            <a:r>
              <a:rPr lang="pl-PL" dirty="0"/>
              <a:t>for making data FAIR</a:t>
            </a:r>
            <a:endParaRPr lang="en-GB" dirty="0"/>
          </a:p>
        </p:txBody>
      </p:sp>
    </p:spTree>
    <p:extLst>
      <p:ext uri="{BB962C8B-B14F-4D97-AF65-F5344CB8AC3E}">
        <p14:creationId xmlns:p14="http://schemas.microsoft.com/office/powerpoint/2010/main" val="1384406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2BF1-8236-E34E-9A53-2352A46724F3}"/>
              </a:ext>
            </a:extLst>
          </p:cNvPr>
          <p:cNvSpPr>
            <a:spLocks noGrp="1"/>
          </p:cNvSpPr>
          <p:nvPr>
            <p:ph type="title"/>
          </p:nvPr>
        </p:nvSpPr>
        <p:spPr/>
        <p:txBody>
          <a:bodyPr/>
          <a:lstStyle/>
          <a:p>
            <a:r>
              <a:rPr lang="pl-PL" dirty="0"/>
              <a:t>M</a:t>
            </a:r>
            <a:r>
              <a:rPr lang="en-GB" dirty="0" err="1"/>
              <a:t>etadata</a:t>
            </a:r>
            <a:r>
              <a:rPr lang="en-GB" dirty="0"/>
              <a:t> is data about the data</a:t>
            </a:r>
            <a:r>
              <a:rPr lang="pl-PL" dirty="0"/>
              <a:t>!</a:t>
            </a:r>
            <a:r>
              <a:rPr lang="en-GB" dirty="0"/>
              <a:t> </a:t>
            </a:r>
          </a:p>
        </p:txBody>
      </p:sp>
      <p:sp>
        <p:nvSpPr>
          <p:cNvPr id="3" name="Content Placeholder 2">
            <a:extLst>
              <a:ext uri="{FF2B5EF4-FFF2-40B4-BE49-F238E27FC236}">
                <a16:creationId xmlns:a16="http://schemas.microsoft.com/office/drawing/2014/main" id="{ADED73CA-3D6B-544D-9189-A469EB518254}"/>
              </a:ext>
            </a:extLst>
          </p:cNvPr>
          <p:cNvSpPr>
            <a:spLocks noGrp="1"/>
          </p:cNvSpPr>
          <p:nvPr>
            <p:ph idx="1"/>
          </p:nvPr>
        </p:nvSpPr>
        <p:spPr/>
        <p:txBody>
          <a:bodyPr/>
          <a:lstStyle/>
          <a:p>
            <a:r>
              <a:rPr lang="pl-PL" dirty="0"/>
              <a:t>M</a:t>
            </a:r>
            <a:r>
              <a:rPr lang="en-GB" dirty="0" err="1"/>
              <a:t>etadata</a:t>
            </a:r>
            <a:r>
              <a:rPr lang="en-GB" dirty="0"/>
              <a:t> is the </a:t>
            </a:r>
            <a:r>
              <a:rPr lang="en-GB" b="1" dirty="0"/>
              <a:t>description of data</a:t>
            </a:r>
            <a:endParaRPr lang="pl-PL" b="1" dirty="0"/>
          </a:p>
          <a:p>
            <a:r>
              <a:rPr lang="en-GB" dirty="0"/>
              <a:t>Allows</a:t>
            </a:r>
            <a:r>
              <a:rPr lang="pl-PL" dirty="0"/>
              <a:t> </a:t>
            </a:r>
            <a:r>
              <a:rPr lang="en-GB" dirty="0"/>
              <a:t>understanding </a:t>
            </a:r>
            <a:r>
              <a:rPr lang="pl-PL" dirty="0"/>
              <a:t>and </a:t>
            </a:r>
            <a:r>
              <a:rPr lang="en-GB" dirty="0"/>
              <a:t>interpretation </a:t>
            </a:r>
            <a:r>
              <a:rPr lang="pl-PL" dirty="0"/>
              <a:t>o</a:t>
            </a:r>
            <a:r>
              <a:rPr lang="en-GB" dirty="0"/>
              <a:t>f data</a:t>
            </a:r>
            <a:endParaRPr lang="pl-PL" dirty="0"/>
          </a:p>
          <a:p>
            <a:r>
              <a:rPr lang="en-GB" dirty="0"/>
              <a:t>It is as important as your data </a:t>
            </a:r>
            <a:endParaRPr lang="pl-PL" dirty="0"/>
          </a:p>
          <a:p>
            <a:r>
              <a:rPr lang="en-GB" dirty="0"/>
              <a:t>It should be continuously added to your research data</a:t>
            </a:r>
            <a:endParaRPr lang="pl-PL" dirty="0"/>
          </a:p>
          <a:p>
            <a:r>
              <a:rPr lang="en-GB" dirty="0"/>
              <a:t>Metadata can be produced in an automated way or manually</a:t>
            </a:r>
          </a:p>
          <a:p>
            <a:pPr marL="0" indent="0">
              <a:buNone/>
            </a:pPr>
            <a:endParaRPr lang="en-GB" dirty="0"/>
          </a:p>
        </p:txBody>
      </p:sp>
    </p:spTree>
    <p:extLst>
      <p:ext uri="{BB962C8B-B14F-4D97-AF65-F5344CB8AC3E}">
        <p14:creationId xmlns:p14="http://schemas.microsoft.com/office/powerpoint/2010/main" val="3395286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1C4547-956D-4711-A29A-436B0F515E7A}"/>
              </a:ext>
            </a:extLst>
          </p:cNvPr>
          <p:cNvSpPr txBox="1"/>
          <p:nvPr/>
        </p:nvSpPr>
        <p:spPr>
          <a:xfrm>
            <a:off x="191199" y="284955"/>
            <a:ext cx="11385608" cy="707886"/>
          </a:xfrm>
          <a:prstGeom prst="rect">
            <a:avLst/>
          </a:prstGeom>
          <a:noFill/>
        </p:spPr>
        <p:txBody>
          <a:bodyPr wrap="square">
            <a:spAutoFit/>
          </a:bodyPr>
          <a:lstStyle/>
          <a:p>
            <a:r>
              <a:rPr lang="en-GB" sz="2000" dirty="0">
                <a:solidFill>
                  <a:srgbClr val="0070C0"/>
                </a:solidFill>
              </a:rPr>
              <a:t>This is a confocal microscopy image of a C. elegans nematode strain used as a </a:t>
            </a:r>
            <a:r>
              <a:rPr lang="en-GB" sz="2000" dirty="0" err="1">
                <a:solidFill>
                  <a:srgbClr val="0070C0"/>
                </a:solidFill>
              </a:rPr>
              <a:t>proteostasis</a:t>
            </a:r>
            <a:r>
              <a:rPr lang="en-GB" sz="2000" dirty="0">
                <a:solidFill>
                  <a:srgbClr val="0070C0"/>
                </a:solidFill>
              </a:rPr>
              <a:t> model, which was deposited in a </a:t>
            </a:r>
            <a:r>
              <a:rPr lang="en-GB" sz="2000" dirty="0">
                <a:solidFill>
                  <a:srgbClr val="0070C0"/>
                </a:solidFill>
                <a:hlinkClick r:id="rId3"/>
              </a:rPr>
              <a:t>Public Omero Server</a:t>
            </a:r>
            <a:r>
              <a:rPr lang="en-GB" sz="2000" dirty="0">
                <a:solidFill>
                  <a:srgbClr val="0070C0"/>
                </a:solidFill>
              </a:rPr>
              <a:t>. </a:t>
            </a:r>
          </a:p>
        </p:txBody>
      </p:sp>
      <p:sp>
        <p:nvSpPr>
          <p:cNvPr id="11" name="TextBox 10">
            <a:extLst>
              <a:ext uri="{FF2B5EF4-FFF2-40B4-BE49-F238E27FC236}">
                <a16:creationId xmlns:a16="http://schemas.microsoft.com/office/drawing/2014/main" id="{A21C2D1A-18B4-4E57-AEAE-F6F94593C916}"/>
              </a:ext>
            </a:extLst>
          </p:cNvPr>
          <p:cNvSpPr txBox="1"/>
          <p:nvPr/>
        </p:nvSpPr>
        <p:spPr>
          <a:xfrm>
            <a:off x="7417697" y="6211723"/>
            <a:ext cx="3061981" cy="276999"/>
          </a:xfrm>
          <a:prstGeom prst="rect">
            <a:avLst/>
          </a:prstGeom>
          <a:noFill/>
        </p:spPr>
        <p:txBody>
          <a:bodyPr wrap="square">
            <a:spAutoFit/>
          </a:bodyPr>
          <a:lstStyle/>
          <a:p>
            <a:r>
              <a:rPr lang="en-GB" sz="1200" b="0" i="1" dirty="0">
                <a:solidFill>
                  <a:srgbClr val="333333"/>
                </a:solidFill>
                <a:effectLst/>
              </a:rPr>
              <a:t>Figure credits: </a:t>
            </a:r>
            <a:r>
              <a:rPr lang="en-GB" sz="1200" i="1" dirty="0">
                <a:solidFill>
                  <a:srgbClr val="333333"/>
                </a:solidFill>
              </a:rPr>
              <a:t>María Eugenia Goya</a:t>
            </a:r>
            <a:endParaRPr lang="en-GB" sz="1200" dirty="0"/>
          </a:p>
        </p:txBody>
      </p:sp>
      <p:pic>
        <p:nvPicPr>
          <p:cNvPr id="3" name="Picture 2" descr="A picture containing invertebrate, worm, green&#10;&#10;Description automatically generated">
            <a:extLst>
              <a:ext uri="{FF2B5EF4-FFF2-40B4-BE49-F238E27FC236}">
                <a16:creationId xmlns:a16="http://schemas.microsoft.com/office/drawing/2014/main" id="{16943301-CDE9-014C-90BF-DC6CF97672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528" y="931286"/>
            <a:ext cx="6930573" cy="5280437"/>
          </a:xfrm>
          <a:prstGeom prst="rect">
            <a:avLst/>
          </a:prstGeom>
        </p:spPr>
      </p:pic>
      <p:sp>
        <p:nvSpPr>
          <p:cNvPr id="2" name="TextBox 1">
            <a:extLst>
              <a:ext uri="{FF2B5EF4-FFF2-40B4-BE49-F238E27FC236}">
                <a16:creationId xmlns:a16="http://schemas.microsoft.com/office/drawing/2014/main" id="{55FAD919-8120-014B-B3D7-458613EBECC4}"/>
              </a:ext>
            </a:extLst>
          </p:cNvPr>
          <p:cNvSpPr txBox="1"/>
          <p:nvPr/>
        </p:nvSpPr>
        <p:spPr>
          <a:xfrm>
            <a:off x="548658" y="2644170"/>
            <a:ext cx="3677221" cy="1569660"/>
          </a:xfrm>
          <a:prstGeom prst="rect">
            <a:avLst/>
          </a:prstGeom>
          <a:noFill/>
        </p:spPr>
        <p:txBody>
          <a:bodyPr wrap="square" rtlCol="0">
            <a:spAutoFit/>
          </a:bodyPr>
          <a:lstStyle/>
          <a:p>
            <a:pPr algn="ctr"/>
            <a:r>
              <a:rPr lang="en-GB" sz="2400" dirty="0">
                <a:solidFill>
                  <a:srgbClr val="0070C0"/>
                </a:solidFill>
              </a:rPr>
              <a:t>What information can you guess without the associated description (metadata)?</a:t>
            </a:r>
          </a:p>
        </p:txBody>
      </p:sp>
    </p:spTree>
    <p:extLst>
      <p:ext uri="{BB962C8B-B14F-4D97-AF65-F5344CB8AC3E}">
        <p14:creationId xmlns:p14="http://schemas.microsoft.com/office/powerpoint/2010/main" val="2847453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21C2D1A-18B4-4E57-AEAE-F6F94593C916}"/>
              </a:ext>
            </a:extLst>
          </p:cNvPr>
          <p:cNvSpPr txBox="1"/>
          <p:nvPr/>
        </p:nvSpPr>
        <p:spPr>
          <a:xfrm>
            <a:off x="8291819" y="5319033"/>
            <a:ext cx="3061981"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María Eugenia Goya</a:t>
            </a:r>
            <a:endParaRPr lang="en-GB" sz="1200" dirty="0"/>
          </a:p>
        </p:txBody>
      </p:sp>
      <p:pic>
        <p:nvPicPr>
          <p:cNvPr id="3" name="Picture 2" descr="A picture containing invertebrate, worm, green&#10;&#10;Description automatically generated">
            <a:extLst>
              <a:ext uri="{FF2B5EF4-FFF2-40B4-BE49-F238E27FC236}">
                <a16:creationId xmlns:a16="http://schemas.microsoft.com/office/drawing/2014/main" id="{16943301-CDE9-014C-90BF-DC6CF9767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854" y="1569212"/>
            <a:ext cx="4881942" cy="3719576"/>
          </a:xfrm>
          <a:prstGeom prst="rect">
            <a:avLst/>
          </a:prstGeom>
        </p:spPr>
      </p:pic>
      <p:sp>
        <p:nvSpPr>
          <p:cNvPr id="2" name="Rectangle 1"/>
          <p:cNvSpPr/>
          <p:nvPr/>
        </p:nvSpPr>
        <p:spPr>
          <a:xfrm>
            <a:off x="344648" y="5596032"/>
            <a:ext cx="6279924" cy="646331"/>
          </a:xfrm>
          <a:prstGeom prst="rect">
            <a:avLst/>
          </a:prstGeom>
        </p:spPr>
        <p:txBody>
          <a:bodyPr wrap="none">
            <a:spAutoFit/>
          </a:bodyPr>
          <a:lstStyle/>
          <a:p>
            <a:r>
              <a:rPr lang="en-GB" dirty="0">
                <a:hlinkClick r:id="rId4"/>
              </a:rPr>
              <a:t>https://publicomero.bio.ed.ac.uk/webclient/?show=project-58</a:t>
            </a:r>
            <a:endParaRPr lang="pl-PL" dirty="0"/>
          </a:p>
          <a:p>
            <a:r>
              <a:rPr lang="pl-PL" dirty="0">
                <a:hlinkClick r:id="rId5"/>
              </a:rPr>
              <a:t>https://publicomero.bio.ed.ac.uk/webclient/?show=dataset-231</a:t>
            </a:r>
            <a:r>
              <a:rPr lang="pl-PL" dirty="0"/>
              <a:t>  </a:t>
            </a:r>
            <a:endParaRPr lang="en-GB" dirty="0"/>
          </a:p>
        </p:txBody>
      </p:sp>
      <p:sp>
        <p:nvSpPr>
          <p:cNvPr id="6" name="Title 1">
            <a:extLst>
              <a:ext uri="{FF2B5EF4-FFF2-40B4-BE49-F238E27FC236}">
                <a16:creationId xmlns:a16="http://schemas.microsoft.com/office/drawing/2014/main" id="{4A1F9231-CC55-9C48-9231-5D856778C01D}"/>
              </a:ext>
            </a:extLst>
          </p:cNvPr>
          <p:cNvSpPr>
            <a:spLocks noGrp="1"/>
          </p:cNvSpPr>
          <p:nvPr>
            <p:ph type="title"/>
          </p:nvPr>
        </p:nvSpPr>
        <p:spPr>
          <a:xfrm>
            <a:off x="838200" y="365125"/>
            <a:ext cx="10515600" cy="1325563"/>
          </a:xfrm>
        </p:spPr>
        <p:txBody>
          <a:bodyPr/>
          <a:lstStyle/>
          <a:p>
            <a:r>
              <a:rPr lang="en-GB" dirty="0"/>
              <a:t>Real l</a:t>
            </a:r>
            <a:r>
              <a:rPr lang="pl-PL" dirty="0"/>
              <a:t>ife example of metadata</a:t>
            </a:r>
            <a:endParaRPr lang="en-GB" dirty="0"/>
          </a:p>
        </p:txBody>
      </p:sp>
    </p:spTree>
    <p:extLst>
      <p:ext uri="{BB962C8B-B14F-4D97-AF65-F5344CB8AC3E}">
        <p14:creationId xmlns:p14="http://schemas.microsoft.com/office/powerpoint/2010/main" val="361507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DB7A90-6D66-412A-B918-AB94FA68C3FA}"/>
              </a:ext>
            </a:extLst>
          </p:cNvPr>
          <p:cNvPicPr>
            <a:picLocks noChangeAspect="1"/>
          </p:cNvPicPr>
          <p:nvPr/>
        </p:nvPicPr>
        <p:blipFill>
          <a:blip r:embed="rId3"/>
          <a:stretch>
            <a:fillRect/>
          </a:stretch>
        </p:blipFill>
        <p:spPr>
          <a:xfrm>
            <a:off x="951499" y="2314419"/>
            <a:ext cx="7144747" cy="2229161"/>
          </a:xfrm>
          <a:prstGeom prst="rect">
            <a:avLst/>
          </a:prstGeom>
        </p:spPr>
      </p:pic>
      <p:sp>
        <p:nvSpPr>
          <p:cNvPr id="6" name="TextBox 5">
            <a:extLst>
              <a:ext uri="{FF2B5EF4-FFF2-40B4-BE49-F238E27FC236}">
                <a16:creationId xmlns:a16="http://schemas.microsoft.com/office/drawing/2014/main" id="{53E9F6BF-B972-412F-B98F-0D7194DF8213}"/>
              </a:ext>
            </a:extLst>
          </p:cNvPr>
          <p:cNvSpPr txBox="1"/>
          <p:nvPr/>
        </p:nvSpPr>
        <p:spPr>
          <a:xfrm>
            <a:off x="8581626" y="4131917"/>
            <a:ext cx="3061981"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María Eugenia Goya</a:t>
            </a:r>
            <a:endParaRPr lang="en-GB" sz="1200" dirty="0"/>
          </a:p>
        </p:txBody>
      </p:sp>
      <p:pic>
        <p:nvPicPr>
          <p:cNvPr id="7" name="Picture 6" descr="A picture containing invertebrate, worm, green&#10;&#10;Description automatically generated">
            <a:extLst>
              <a:ext uri="{FF2B5EF4-FFF2-40B4-BE49-F238E27FC236}">
                <a16:creationId xmlns:a16="http://schemas.microsoft.com/office/drawing/2014/main" id="{81F43220-6BF0-49F7-86BB-6B4010C71BF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581626" y="1569212"/>
            <a:ext cx="3183169" cy="2425272"/>
          </a:xfrm>
          <a:prstGeom prst="rect">
            <a:avLst/>
          </a:prstGeom>
        </p:spPr>
      </p:pic>
      <p:sp>
        <p:nvSpPr>
          <p:cNvPr id="8" name="Title 1">
            <a:extLst>
              <a:ext uri="{FF2B5EF4-FFF2-40B4-BE49-F238E27FC236}">
                <a16:creationId xmlns:a16="http://schemas.microsoft.com/office/drawing/2014/main" id="{EF38175B-3B02-4691-B574-3A3D30AAC29F}"/>
              </a:ext>
            </a:extLst>
          </p:cNvPr>
          <p:cNvSpPr>
            <a:spLocks noGrp="1"/>
          </p:cNvSpPr>
          <p:nvPr>
            <p:ph type="title"/>
          </p:nvPr>
        </p:nvSpPr>
        <p:spPr>
          <a:xfrm>
            <a:off x="838200" y="365125"/>
            <a:ext cx="10515600" cy="1325563"/>
          </a:xfrm>
        </p:spPr>
        <p:txBody>
          <a:bodyPr/>
          <a:lstStyle/>
          <a:p>
            <a:r>
              <a:rPr lang="pl-PL" sz="4400" dirty="0">
                <a:solidFill>
                  <a:srgbClr val="0070C0"/>
                </a:solidFill>
              </a:rPr>
              <a:t>Metadata exmple</a:t>
            </a:r>
            <a:r>
              <a:rPr lang="en-GB" sz="4400" dirty="0">
                <a:solidFill>
                  <a:srgbClr val="0070C0"/>
                </a:solidFill>
              </a:rPr>
              <a:t>:</a:t>
            </a:r>
            <a:r>
              <a:rPr lang="pl-PL" sz="4400" dirty="0">
                <a:solidFill>
                  <a:srgbClr val="0070C0"/>
                </a:solidFill>
              </a:rPr>
              <a:t> record in a repository</a:t>
            </a:r>
            <a:endParaRPr lang="en-GB" dirty="0"/>
          </a:p>
        </p:txBody>
      </p:sp>
    </p:spTree>
    <p:extLst>
      <p:ext uri="{BB962C8B-B14F-4D97-AF65-F5344CB8AC3E}">
        <p14:creationId xmlns:p14="http://schemas.microsoft.com/office/powerpoint/2010/main" val="334851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E9F6BF-B972-412F-B98F-0D7194DF8213}"/>
              </a:ext>
            </a:extLst>
          </p:cNvPr>
          <p:cNvSpPr txBox="1"/>
          <p:nvPr/>
        </p:nvSpPr>
        <p:spPr>
          <a:xfrm>
            <a:off x="8581626" y="4131917"/>
            <a:ext cx="3061981"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María Eugenia Goya</a:t>
            </a:r>
            <a:endParaRPr lang="en-GB" sz="1200" dirty="0"/>
          </a:p>
        </p:txBody>
      </p:sp>
      <p:pic>
        <p:nvPicPr>
          <p:cNvPr id="7" name="Picture 6" descr="A picture containing invertebrate, worm, green&#10;&#10;Description automatically generated">
            <a:extLst>
              <a:ext uri="{FF2B5EF4-FFF2-40B4-BE49-F238E27FC236}">
                <a16:creationId xmlns:a16="http://schemas.microsoft.com/office/drawing/2014/main" id="{81F43220-6BF0-49F7-86BB-6B4010C71BF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581626" y="1569212"/>
            <a:ext cx="3183169" cy="2425272"/>
          </a:xfrm>
          <a:prstGeom prst="rect">
            <a:avLst/>
          </a:prstGeom>
        </p:spPr>
      </p:pic>
      <p:pic>
        <p:nvPicPr>
          <p:cNvPr id="3" name="Picture 2">
            <a:extLst>
              <a:ext uri="{FF2B5EF4-FFF2-40B4-BE49-F238E27FC236}">
                <a16:creationId xmlns:a16="http://schemas.microsoft.com/office/drawing/2014/main" id="{4A7F65A8-ECC3-41C5-9FC5-0CA0B4D1A663}"/>
              </a:ext>
            </a:extLst>
          </p:cNvPr>
          <p:cNvPicPr>
            <a:picLocks noChangeAspect="1"/>
          </p:cNvPicPr>
          <p:nvPr/>
        </p:nvPicPr>
        <p:blipFill>
          <a:blip r:embed="rId3"/>
          <a:stretch>
            <a:fillRect/>
          </a:stretch>
        </p:blipFill>
        <p:spPr>
          <a:xfrm>
            <a:off x="838200" y="313412"/>
            <a:ext cx="6963747" cy="6544588"/>
          </a:xfrm>
          <a:prstGeom prst="rect">
            <a:avLst/>
          </a:prstGeom>
        </p:spPr>
      </p:pic>
    </p:spTree>
    <p:extLst>
      <p:ext uri="{BB962C8B-B14F-4D97-AF65-F5344CB8AC3E}">
        <p14:creationId xmlns:p14="http://schemas.microsoft.com/office/powerpoint/2010/main" val="1736982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28333" t="10927" r="29166" b="23300"/>
          <a:stretch/>
        </p:blipFill>
        <p:spPr>
          <a:xfrm>
            <a:off x="217871" y="885997"/>
            <a:ext cx="6675298" cy="5811044"/>
          </a:xfrm>
          <a:prstGeom prst="rect">
            <a:avLst/>
          </a:prstGeom>
          <a:ln>
            <a:solidFill>
              <a:schemeClr val="tx1"/>
            </a:solidFill>
          </a:ln>
        </p:spPr>
      </p:pic>
      <p:sp>
        <p:nvSpPr>
          <p:cNvPr id="3" name="Rectangle 2"/>
          <p:cNvSpPr/>
          <p:nvPr/>
        </p:nvSpPr>
        <p:spPr>
          <a:xfrm>
            <a:off x="6353901" y="3673643"/>
            <a:ext cx="4982309" cy="877163"/>
          </a:xfrm>
          <a:prstGeom prst="rect">
            <a:avLst/>
          </a:prstGeom>
          <a:solidFill>
            <a:schemeClr val="bg1">
              <a:alpha val="86000"/>
            </a:schemeClr>
          </a:solidFill>
          <a:effectLst>
            <a:glow rad="127000">
              <a:srgbClr val="0070C0"/>
            </a:glow>
          </a:effectLst>
        </p:spPr>
        <p:txBody>
          <a:bodyPr wrap="square">
            <a:spAutoFit/>
          </a:bodyPr>
          <a:lstStyle/>
          <a:p>
            <a:pPr>
              <a:lnSpc>
                <a:spcPct val="150000"/>
              </a:lnSpc>
            </a:pPr>
            <a:r>
              <a:rPr lang="en-GB" sz="1600" dirty="0">
                <a:solidFill>
                  <a:srgbClr val="0070C0"/>
                </a:solidFill>
                <a:hlinkClick r:id="rId3"/>
              </a:rPr>
              <a:t>https://github.com/Boehmin/NMJ_analysis</a:t>
            </a:r>
            <a:endParaRPr lang="pl-PL" sz="1600" dirty="0">
              <a:solidFill>
                <a:srgbClr val="0070C0"/>
              </a:solidFill>
            </a:endParaRPr>
          </a:p>
          <a:p>
            <a:r>
              <a:rPr lang="en-GB" sz="1600" dirty="0">
                <a:solidFill>
                  <a:srgbClr val="0070C0"/>
                </a:solidFill>
                <a:hlinkClick r:id="rId4"/>
              </a:rPr>
              <a:t>https://github.com/BioRDM/COVID-Wastewater-Scotland</a:t>
            </a:r>
            <a:endParaRPr lang="pl-PL" sz="1600" dirty="0">
              <a:solidFill>
                <a:srgbClr val="0070C0"/>
              </a:solidFill>
            </a:endParaRPr>
          </a:p>
          <a:p>
            <a:endParaRPr lang="en-GB" sz="1100" dirty="0">
              <a:solidFill>
                <a:srgbClr val="0070C0"/>
              </a:solidFill>
            </a:endParaRPr>
          </a:p>
        </p:txBody>
      </p:sp>
      <p:sp>
        <p:nvSpPr>
          <p:cNvPr id="5" name="TextBox 4">
            <a:extLst>
              <a:ext uri="{FF2B5EF4-FFF2-40B4-BE49-F238E27FC236}">
                <a16:creationId xmlns:a16="http://schemas.microsoft.com/office/drawing/2014/main" id="{56531EC7-0D19-4885-A178-C22D1BCA3EEB}"/>
              </a:ext>
            </a:extLst>
          </p:cNvPr>
          <p:cNvSpPr txBox="1"/>
          <p:nvPr/>
        </p:nvSpPr>
        <p:spPr>
          <a:xfrm>
            <a:off x="378025" y="250902"/>
            <a:ext cx="8617777" cy="584775"/>
          </a:xfrm>
          <a:prstGeom prst="rect">
            <a:avLst/>
          </a:prstGeom>
          <a:noFill/>
        </p:spPr>
        <p:txBody>
          <a:bodyPr wrap="square">
            <a:spAutoFit/>
          </a:bodyPr>
          <a:lstStyle/>
          <a:p>
            <a:r>
              <a:rPr lang="pl-PL" sz="3200" b="1" dirty="0">
                <a:solidFill>
                  <a:srgbClr val="0070C0"/>
                </a:solidFill>
              </a:rPr>
              <a:t>M</a:t>
            </a:r>
            <a:r>
              <a:rPr lang="en-US" sz="3200" b="1" dirty="0" err="1">
                <a:solidFill>
                  <a:srgbClr val="0070C0"/>
                </a:solidFill>
              </a:rPr>
              <a:t>etadata</a:t>
            </a:r>
            <a:r>
              <a:rPr lang="pl-PL" sz="3200" b="1" dirty="0">
                <a:solidFill>
                  <a:srgbClr val="0070C0"/>
                </a:solidFill>
              </a:rPr>
              <a:t> example: readme file</a:t>
            </a:r>
            <a:endParaRPr lang="en-US" sz="3200" b="1" dirty="0">
              <a:solidFill>
                <a:srgbClr val="0070C0"/>
              </a:solidFill>
            </a:endParaRPr>
          </a:p>
        </p:txBody>
      </p:sp>
    </p:spTree>
    <p:extLst>
      <p:ext uri="{BB962C8B-B14F-4D97-AF65-F5344CB8AC3E}">
        <p14:creationId xmlns:p14="http://schemas.microsoft.com/office/powerpoint/2010/main" val="332231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729767" y="100234"/>
            <a:ext cx="9464530" cy="954107"/>
          </a:xfrm>
          <a:prstGeom prst="rect">
            <a:avLst/>
          </a:prstGeom>
          <a:noFill/>
        </p:spPr>
        <p:txBody>
          <a:bodyPr wrap="square">
            <a:spAutoFit/>
          </a:bodyPr>
          <a:lstStyle/>
          <a:p>
            <a:r>
              <a:rPr lang="pl-PL" sz="2800" dirty="0">
                <a:solidFill>
                  <a:srgbClr val="0070C0"/>
                </a:solidFill>
              </a:rPr>
              <a:t>Metadata ex</a:t>
            </a:r>
            <a:r>
              <a:rPr lang="en-GB" sz="2800" dirty="0">
                <a:solidFill>
                  <a:srgbClr val="0070C0"/>
                </a:solidFill>
              </a:rPr>
              <a:t>a</a:t>
            </a:r>
            <a:r>
              <a:rPr lang="pl-PL" sz="2800" dirty="0">
                <a:solidFill>
                  <a:srgbClr val="0070C0"/>
                </a:solidFill>
              </a:rPr>
              <a:t>mple</a:t>
            </a:r>
            <a:r>
              <a:rPr lang="en-GB" sz="2800" dirty="0">
                <a:solidFill>
                  <a:srgbClr val="0070C0"/>
                </a:solidFill>
              </a:rPr>
              <a:t>:</a:t>
            </a:r>
            <a:r>
              <a:rPr lang="pl-PL" sz="2800" dirty="0">
                <a:solidFill>
                  <a:srgbClr val="0070C0"/>
                </a:solidFill>
              </a:rPr>
              <a:t> embedded in the spreadsheet</a:t>
            </a:r>
            <a:r>
              <a:rPr lang="en-GB" sz="2800" dirty="0">
                <a:solidFill>
                  <a:srgbClr val="0070C0"/>
                </a:solidFill>
              </a:rPr>
              <a:t> </a:t>
            </a:r>
          </a:p>
          <a:p>
            <a:pPr algn="ctr"/>
            <a:endParaRPr lang="en-GB" sz="2800" dirty="0">
              <a:solidFill>
                <a:srgbClr val="0070C0"/>
              </a:solidFill>
            </a:endParaRPr>
          </a:p>
        </p:txBody>
      </p:sp>
      <p:sp>
        <p:nvSpPr>
          <p:cNvPr id="4" name="TextBox 3">
            <a:extLst>
              <a:ext uri="{FF2B5EF4-FFF2-40B4-BE49-F238E27FC236}">
                <a16:creationId xmlns:a16="http://schemas.microsoft.com/office/drawing/2014/main" id="{544FEB5C-3600-FE4E-B43F-A4B3E93657F2}"/>
              </a:ext>
            </a:extLst>
          </p:cNvPr>
          <p:cNvSpPr txBox="1"/>
          <p:nvPr/>
        </p:nvSpPr>
        <p:spPr>
          <a:xfrm>
            <a:off x="6749144" y="6480767"/>
            <a:ext cx="3812596"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Tomasz Zielinski and Andrés Romanowski</a:t>
            </a:r>
            <a:endParaRPr lang="en-GB" sz="1200" dirty="0"/>
          </a:p>
        </p:txBody>
      </p:sp>
      <p:pic>
        <p:nvPicPr>
          <p:cNvPr id="7" name="Picture 6" descr="Graphical user interface, application, table, Excel&#10;&#10;Description automatically generated">
            <a:extLst>
              <a:ext uri="{FF2B5EF4-FFF2-40B4-BE49-F238E27FC236}">
                <a16:creationId xmlns:a16="http://schemas.microsoft.com/office/drawing/2014/main" id="{BC560355-C489-6649-9863-0DEC79A7969B}"/>
              </a:ext>
            </a:extLst>
          </p:cNvPr>
          <p:cNvPicPr>
            <a:picLocks noChangeAspect="1"/>
          </p:cNvPicPr>
          <p:nvPr/>
        </p:nvPicPr>
        <p:blipFill rotWithShape="1">
          <a:blip r:embed="rId3">
            <a:extLst>
              <a:ext uri="{28A0092B-C50C-407E-A947-70E740481C1C}">
                <a14:useLocalDpi xmlns:a14="http://schemas.microsoft.com/office/drawing/2010/main" val="0"/>
              </a:ext>
            </a:extLst>
          </a:blip>
          <a:srcRect r="2304" b="3640"/>
          <a:stretch/>
        </p:blipFill>
        <p:spPr>
          <a:xfrm>
            <a:off x="426914" y="1067206"/>
            <a:ext cx="10287737" cy="5185596"/>
          </a:xfrm>
          <a:prstGeom prst="rect">
            <a:avLst/>
          </a:prstGeom>
        </p:spPr>
      </p:pic>
      <p:sp>
        <p:nvSpPr>
          <p:cNvPr id="8" name="Rectangle 7">
            <a:extLst>
              <a:ext uri="{FF2B5EF4-FFF2-40B4-BE49-F238E27FC236}">
                <a16:creationId xmlns:a16="http://schemas.microsoft.com/office/drawing/2014/main" id="{41AA8545-5391-1A40-B90D-6ABD28C838D1}"/>
              </a:ext>
            </a:extLst>
          </p:cNvPr>
          <p:cNvSpPr/>
          <p:nvPr/>
        </p:nvSpPr>
        <p:spPr>
          <a:xfrm>
            <a:off x="9470571" y="201022"/>
            <a:ext cx="2550124" cy="1384995"/>
          </a:xfrm>
          <a:prstGeom prst="rect">
            <a:avLst/>
          </a:prstGeom>
          <a:solidFill>
            <a:schemeClr val="tx1">
              <a:lumMod val="50000"/>
              <a:lumOff val="50000"/>
            </a:schemeClr>
          </a:solidFill>
        </p:spPr>
        <p:txBody>
          <a:bodyPr wrap="square">
            <a:spAutoFit/>
          </a:bodyPr>
          <a:lstStyle/>
          <a:p>
            <a:pPr algn="ctr"/>
            <a:r>
              <a:rPr lang="en-GB" sz="2800" b="1" dirty="0">
                <a:solidFill>
                  <a:schemeClr val="accent1">
                    <a:lumMod val="40000"/>
                    <a:lumOff val="60000"/>
                  </a:schemeClr>
                </a:solidFill>
              </a:rPr>
              <a:t>Administrative</a:t>
            </a:r>
            <a:endParaRPr lang="en-GB" sz="2800" dirty="0"/>
          </a:p>
          <a:p>
            <a:pPr algn="ctr"/>
            <a:r>
              <a:rPr lang="en-GB" sz="2800" b="1" dirty="0">
                <a:solidFill>
                  <a:schemeClr val="accent4">
                    <a:lumMod val="40000"/>
                    <a:lumOff val="60000"/>
                  </a:schemeClr>
                </a:solidFill>
              </a:rPr>
              <a:t>Descriptive</a:t>
            </a:r>
            <a:endParaRPr lang="en-GB" sz="2800" dirty="0"/>
          </a:p>
          <a:p>
            <a:pPr algn="ctr"/>
            <a:r>
              <a:rPr lang="en-GB" sz="2800" b="1" dirty="0">
                <a:solidFill>
                  <a:schemeClr val="accent6">
                    <a:lumMod val="60000"/>
                    <a:lumOff val="40000"/>
                  </a:schemeClr>
                </a:solidFill>
              </a:rPr>
              <a:t>Structural</a:t>
            </a:r>
            <a:endParaRPr lang="en-GB" sz="2800" b="0" i="0" dirty="0">
              <a:effectLst/>
            </a:endParaRPr>
          </a:p>
        </p:txBody>
      </p:sp>
    </p:spTree>
    <p:extLst>
      <p:ext uri="{BB962C8B-B14F-4D97-AF65-F5344CB8AC3E}">
        <p14:creationId xmlns:p14="http://schemas.microsoft.com/office/powerpoint/2010/main" val="983723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F59B4A-26B6-4E4A-B7E6-69CD1E9650E4}"/>
              </a:ext>
            </a:extLst>
          </p:cNvPr>
          <p:cNvSpPr>
            <a:spLocks noGrp="1"/>
          </p:cNvSpPr>
          <p:nvPr>
            <p:ph type="title"/>
          </p:nvPr>
        </p:nvSpPr>
        <p:spPr>
          <a:xfrm>
            <a:off x="838200" y="557188"/>
            <a:ext cx="10515600" cy="1133499"/>
          </a:xfrm>
        </p:spPr>
        <p:txBody>
          <a:bodyPr>
            <a:normAutofit/>
          </a:bodyPr>
          <a:lstStyle/>
          <a:p>
            <a:r>
              <a:rPr lang="pl-PL" sz="3600" dirty="0"/>
              <a:t>How to „design” metadata?</a:t>
            </a:r>
            <a:endParaRPr lang="en-GB" sz="3600" dirty="0"/>
          </a:p>
        </p:txBody>
      </p:sp>
      <p:graphicFrame>
        <p:nvGraphicFramePr>
          <p:cNvPr id="15" name="TextBox 1">
            <a:extLst>
              <a:ext uri="{FF2B5EF4-FFF2-40B4-BE49-F238E27FC236}">
                <a16:creationId xmlns:a16="http://schemas.microsoft.com/office/drawing/2014/main" id="{587EF9D7-47A3-4A25-A1EA-27E2FF9C28E8}"/>
              </a:ext>
            </a:extLst>
          </p:cNvPr>
          <p:cNvGraphicFramePr/>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76980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3602</TotalTime>
  <Words>1740</Words>
  <Application>Microsoft Office PowerPoint</Application>
  <PresentationFormat>Widescreen</PresentationFormat>
  <Paragraphs>143</Paragraphs>
  <Slides>15</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Lucida Console</vt:lpstr>
      <vt:lpstr>Open Sans</vt:lpstr>
      <vt:lpstr>Ubuntu</vt:lpstr>
      <vt:lpstr>Office Theme</vt:lpstr>
      <vt:lpstr>PowerPoint Presentation</vt:lpstr>
      <vt:lpstr>Metadata is data about the data! </vt:lpstr>
      <vt:lpstr>PowerPoint Presentation</vt:lpstr>
      <vt:lpstr>Real life example of metadata</vt:lpstr>
      <vt:lpstr>Metadata exmple: record in a repository</vt:lpstr>
      <vt:lpstr>PowerPoint Presentation</vt:lpstr>
      <vt:lpstr>PowerPoint Presentation</vt:lpstr>
      <vt:lpstr>PowerPoint Presentation</vt:lpstr>
      <vt:lpstr>How to „design” metadata?</vt:lpstr>
      <vt:lpstr>PowerPoint Presentation</vt:lpstr>
      <vt:lpstr>Exercise</vt:lpstr>
      <vt:lpstr>Minimum information standards</vt:lpstr>
      <vt:lpstr>Exercise: Minimal information example</vt:lpstr>
      <vt:lpstr>PowerPoint Presentation</vt:lpstr>
      <vt:lpstr>Metadata are crucial for making data FAIR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ROMANOWSKI Andrew</dc:creator>
  <cp:lastModifiedBy>Livia Scorza</cp:lastModifiedBy>
  <cp:revision>81</cp:revision>
  <dcterms:created xsi:type="dcterms:W3CDTF">2021-06-07T08:35:11Z</dcterms:created>
  <dcterms:modified xsi:type="dcterms:W3CDTF">2024-03-19T12:36:49Z</dcterms:modified>
</cp:coreProperties>
</file>